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1"/>
  </p:notesMasterIdLst>
  <p:handoutMasterIdLst>
    <p:handoutMasterId r:id="rId42"/>
  </p:handoutMasterIdLst>
  <p:sldIdLst>
    <p:sldId id="256" r:id="rId5"/>
    <p:sldId id="336" r:id="rId6"/>
    <p:sldId id="450" r:id="rId7"/>
    <p:sldId id="451" r:id="rId8"/>
    <p:sldId id="452" r:id="rId9"/>
    <p:sldId id="425" r:id="rId10"/>
    <p:sldId id="426" r:id="rId11"/>
    <p:sldId id="427" r:id="rId12"/>
    <p:sldId id="454" r:id="rId13"/>
    <p:sldId id="455" r:id="rId14"/>
    <p:sldId id="456" r:id="rId15"/>
    <p:sldId id="457" r:id="rId16"/>
    <p:sldId id="458" r:id="rId17"/>
    <p:sldId id="459" r:id="rId18"/>
    <p:sldId id="460" r:id="rId19"/>
    <p:sldId id="461" r:id="rId20"/>
    <p:sldId id="462" r:id="rId21"/>
    <p:sldId id="463" r:id="rId22"/>
    <p:sldId id="465" r:id="rId23"/>
    <p:sldId id="466" r:id="rId24"/>
    <p:sldId id="467" r:id="rId25"/>
    <p:sldId id="468" r:id="rId26"/>
    <p:sldId id="469" r:id="rId27"/>
    <p:sldId id="470" r:id="rId28"/>
    <p:sldId id="472" r:id="rId29"/>
    <p:sldId id="473" r:id="rId30"/>
    <p:sldId id="474" r:id="rId31"/>
    <p:sldId id="370" r:id="rId32"/>
    <p:sldId id="475" r:id="rId33"/>
    <p:sldId id="476" r:id="rId34"/>
    <p:sldId id="477" r:id="rId35"/>
    <p:sldId id="478" r:id="rId36"/>
    <p:sldId id="479" r:id="rId37"/>
    <p:sldId id="480" r:id="rId38"/>
    <p:sldId id="481" r:id="rId39"/>
    <p:sldId id="279" r:id="rId40"/>
  </p:sldIdLst>
  <p:sldSz cx="12192000" cy="6858000"/>
  <p:notesSz cx="6858000" cy="9144000"/>
  <p:defaultTextStyle>
    <a:defPPr rtl="0">
      <a:defRPr lang="th-t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7" autoAdjust="0"/>
    <p:restoredTop sz="88042" autoAdjust="0"/>
  </p:normalViewPr>
  <p:slideViewPr>
    <p:cSldViewPr snapToGrid="0" showGuides="1">
      <p:cViewPr varScale="1">
        <p:scale>
          <a:sx n="50" d="100"/>
          <a:sy n="50" d="100"/>
        </p:scale>
        <p:origin x="60" y="8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8" d="100"/>
          <a:sy n="88" d="100"/>
        </p:scale>
        <p:origin x="3822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หัวกระดาษ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h-TH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49A2548-140A-4619-97D2-0BB2548ADA81}" type="datetime1">
              <a:rPr lang="th-TH" smtClean="0">
                <a:latin typeface="Leelawadee" panose="020B0502040204020203" pitchFamily="34" charset="-34"/>
                <a:cs typeface="Leelawadee" panose="020B0502040204020203" pitchFamily="34" charset="-34"/>
              </a:rPr>
              <a:t>15/03/62</a:t>
            </a:fld>
            <a:endParaRPr lang="th-TH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h-TH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6834459-7356-44BF-850D-8B30C4FB3B6B}" type="slidenum">
              <a:rPr lang="th-TH">
                <a:latin typeface="Leelawadee" panose="020B0502040204020203" pitchFamily="34" charset="-34"/>
                <a:cs typeface="Leelawadee" panose="020B0502040204020203" pitchFamily="34" charset="-34"/>
              </a:rPr>
              <a:t>‹#›</a:t>
            </a:fld>
            <a:endParaRPr lang="th-TH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4.pn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หัวกระดาษ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Leelawadee" panose="020B0502040204020203" pitchFamily="34" charset="-34"/>
                <a:cs typeface="Leelawadee" panose="020B0502040204020203" pitchFamily="34" charset="-34"/>
              </a:defRPr>
            </a:lvl1pPr>
          </a:lstStyle>
          <a:p>
            <a:endParaRPr lang="th-TH" dirty="0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Leelawadee" panose="020B0502040204020203" pitchFamily="34" charset="-34"/>
                <a:cs typeface="Leelawadee" panose="020B0502040204020203" pitchFamily="34" charset="-34"/>
              </a:defRPr>
            </a:lvl1pPr>
          </a:lstStyle>
          <a:p>
            <a:fld id="{14A14096-5531-46FE-AC15-BA63E4850F68}" type="datetime1">
              <a:rPr lang="th-TH" smtClean="0"/>
              <a:pPr/>
              <a:t>15/03/62</a:t>
            </a:fld>
            <a:endParaRPr lang="th-TH" dirty="0"/>
          </a:p>
        </p:txBody>
      </p:sp>
      <p:sp>
        <p:nvSpPr>
          <p:cNvPr id="4" name="ตัวแทนรูปบนสไลด์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th-TH" dirty="0"/>
          </a:p>
        </p:txBody>
      </p:sp>
      <p:sp>
        <p:nvSpPr>
          <p:cNvPr id="5" name="ตัวแทนบันทึกย่อ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  <a:p>
            <a:pPr lvl="1" rtl="0"/>
            <a:r>
              <a:rPr lang="th-TH" dirty="0"/>
              <a:t>ระดับที่สอง</a:t>
            </a:r>
          </a:p>
          <a:p>
            <a:pPr lvl="2" rtl="0"/>
            <a:r>
              <a:rPr lang="th-TH" dirty="0"/>
              <a:t>ระดับที่สาม</a:t>
            </a:r>
          </a:p>
          <a:p>
            <a:pPr lvl="3" rtl="0"/>
            <a:r>
              <a:rPr lang="th-TH" dirty="0"/>
              <a:t>ระดับที่สี่</a:t>
            </a:r>
          </a:p>
          <a:p>
            <a:pPr lvl="4" rtl="0"/>
            <a:r>
              <a:rPr lang="th-TH" dirty="0"/>
              <a:t>ระดับที่ห้า</a:t>
            </a:r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Leelawadee" panose="020B0502040204020203" pitchFamily="34" charset="-34"/>
                <a:cs typeface="Leelawadee" panose="020B0502040204020203" pitchFamily="34" charset="-34"/>
              </a:defRPr>
            </a:lvl1pPr>
          </a:lstStyle>
          <a:p>
            <a:endParaRPr lang="th-TH" dirty="0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Leelawadee" panose="020B0502040204020203" pitchFamily="34" charset="-34"/>
                <a:cs typeface="Leelawadee" panose="020B0502040204020203" pitchFamily="34" charset="-34"/>
              </a:defRPr>
            </a:lvl1pPr>
          </a:lstStyle>
          <a:p>
            <a:fld id="{0A3C37BE-C303-496D-B5CD-85F2937540FC}" type="slidenum">
              <a:rPr lang="th-TH" smtClean="0"/>
              <a:pPr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Leelawadee" panose="020B0502040204020203" pitchFamily="34" charset="-34"/>
        <a:ea typeface="+mn-ea"/>
        <a:cs typeface="Leelawadee" panose="020B0502040204020203" pitchFamily="34" charset="-34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Leelawadee" panose="020B0502040204020203" pitchFamily="34" charset="-34"/>
        <a:ea typeface="+mn-ea"/>
        <a:cs typeface="Leelawadee" panose="020B0502040204020203" pitchFamily="34" charset="-34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Leelawadee" panose="020B0502040204020203" pitchFamily="34" charset="-34"/>
        <a:ea typeface="+mn-ea"/>
        <a:cs typeface="Leelawadee" panose="020B0502040204020203" pitchFamily="34" charset="-34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Leelawadee" panose="020B0502040204020203" pitchFamily="34" charset="-34"/>
        <a:ea typeface="+mn-ea"/>
        <a:cs typeface="Leelawadee" panose="020B0502040204020203" pitchFamily="34" charset="-34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Leelawadee" panose="020B0502040204020203" pitchFamily="34" charset="-34"/>
        <a:ea typeface="+mn-ea"/>
        <a:cs typeface="Leelawadee" panose="020B0502040204020203" pitchFamily="34" charset="-34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th-th" sz="1200" b="1" dirty="0"/>
              <a:t>หมายเหตุ: </a:t>
            </a:r>
            <a:r>
              <a:rPr lang="th-TH" sz="1200" dirty="0"/>
              <a:t>หากต้องการใช้รูปภาพอื่นบนสไลด์นี้ ให้เลือกรูปภาพแล้วลบออก จากนั้นให้คลิกไอคอนรูปภาพในพื้นที่ที่สำรองไว้เพื่อแทรกรูปภาพของคุณเอง</a:t>
            </a:r>
            <a:endParaRPr lang="th-th" sz="1200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1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2055511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10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40695261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11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8696401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12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1607064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13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2250952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14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0486559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15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1846924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16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9775105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17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980635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18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0786264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19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676808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2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5915719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20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728594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21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8684123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22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4234386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23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15422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24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7964741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25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08879137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26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4404900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27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403292236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28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54803893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29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1972764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3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43102193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30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16771434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31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96551371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32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80762813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33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93887144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34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424039920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35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34005405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4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2994999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5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1454479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6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40856513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7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4014531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8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8050732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9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729380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สี่เหลี่ยมผืนผ้า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h-TH" dirty="0"/>
          </a:p>
        </p:txBody>
      </p:sp>
      <p:sp>
        <p:nvSpPr>
          <p:cNvPr id="8" name="สี่เหลี่ยมผืนผ้า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h-TH" dirty="0"/>
          </a:p>
        </p:txBody>
      </p:sp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rtlCol="0" anchor="ctr">
            <a:normAutofit/>
          </a:bodyPr>
          <a:lstStyle>
            <a:lvl1pPr algn="l">
              <a:defRPr sz="4400" cap="all" baseline="0"/>
            </a:lvl1pPr>
          </a:lstStyle>
          <a:p>
            <a:pPr rtl="0"/>
            <a:r>
              <a:rPr lang="th-TH" dirty="0"/>
              <a:t>คลิกเพื่อแก้ไขสไตล์ชื่อเรื่องต้นแบบ</a:t>
            </a:r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th-TH" dirty="0"/>
              <a:t>คลิกเพื่อแก้ไขสไตล์ชื่อเรื่องรองต้นแบบ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77BF53-D036-4330-B365-A2BEC44AC6DF}" type="datetime1">
              <a:rPr lang="th-TH" smtClean="0"/>
              <a:t>15/03/62</a:t>
            </a:fld>
            <a:endParaRPr lang="th-TH" dirty="0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th-TH"/>
              <a:t>‹#›</a:t>
            </a:fld>
            <a:endParaRPr lang="th-TH" dirty="0"/>
          </a:p>
        </p:txBody>
      </p:sp>
      <p:pic>
        <p:nvPicPr>
          <p:cNvPr id="11" name="รูปภาพ 10" title="แท็บ Ribbon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ที่มี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th-TH" dirty="0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รูปภาพ 2" title="พื้นที่สำรองเปล่าสำหรับเพิ่มรูปภาพ คลิกบนพื้นที่สำรองแล้วเลือกรูปภาพที่คุณต้องการเพิ่ม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endParaRPr lang="th-TH" dirty="0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DC1675F-A58F-4787-BF04-17B548AF9989}" type="datetime1">
              <a:rPr lang="th-TH" smtClean="0"/>
              <a:t>15/03/62</a:t>
            </a:fld>
            <a:endParaRPr lang="th-TH" dirty="0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th-TH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h-TH" dirty="0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  <a:p>
            <a:pPr lvl="1" rtl="0"/>
            <a:r>
              <a:rPr lang="th-TH" dirty="0"/>
              <a:t>ระดับที่สอง</a:t>
            </a:r>
          </a:p>
          <a:p>
            <a:pPr lvl="2" rtl="0"/>
            <a:r>
              <a:rPr lang="th-TH" dirty="0"/>
              <a:t>ระดับที่สาม</a:t>
            </a:r>
          </a:p>
          <a:p>
            <a:pPr lvl="3" rtl="0"/>
            <a:r>
              <a:rPr lang="th-TH" dirty="0"/>
              <a:t>ระดับที่สี่</a:t>
            </a:r>
          </a:p>
          <a:p>
            <a:pPr lvl="4" rtl="0"/>
            <a:r>
              <a:rPr lang="th-TH" dirty="0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67659C-BD6D-435F-8513-C64FD514CE80}" type="datetime1">
              <a:rPr lang="th-TH" smtClean="0"/>
              <a:t>15/03/62</a:t>
            </a:fld>
            <a:endParaRPr lang="th-TH" dirty="0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th-TH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ชื่อเรื่องแนวตั้งและข้อความ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 rtlCol="0"/>
          <a:lstStyle/>
          <a:p>
            <a:pPr rtl="0"/>
            <a:r>
              <a:rPr lang="th-TH" dirty="0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 rtlCol="0"/>
          <a:lstStyle/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  <a:p>
            <a:pPr lvl="1" rtl="0"/>
            <a:r>
              <a:rPr lang="th-TH" dirty="0"/>
              <a:t>ระดับที่สอง</a:t>
            </a:r>
          </a:p>
          <a:p>
            <a:pPr lvl="2" rtl="0"/>
            <a:r>
              <a:rPr lang="th-TH" dirty="0"/>
              <a:t>ระดับที่สาม</a:t>
            </a:r>
          </a:p>
          <a:p>
            <a:pPr lvl="3" rtl="0"/>
            <a:r>
              <a:rPr lang="th-TH" dirty="0"/>
              <a:t>ระดับที่สี่</a:t>
            </a:r>
          </a:p>
          <a:p>
            <a:pPr lvl="4" rtl="0"/>
            <a:r>
              <a:rPr lang="th-TH" dirty="0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981BB4-D789-47D8-94F3-77B95B8A5430}" type="datetime1">
              <a:rPr lang="th-TH" smtClean="0"/>
              <a:t>15/03/62</a:t>
            </a:fld>
            <a:endParaRPr lang="th-TH" dirty="0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th-TH"/>
              <a:t>‹#›</a:t>
            </a:fld>
            <a:endParaRPr lang="th-TH" dirty="0"/>
          </a:p>
        </p:txBody>
      </p:sp>
      <p:grpSp>
        <p:nvGrpSpPr>
          <p:cNvPr id="7" name="กลุ่ม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ตัวเชื่อมต่อตรง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ตัวเชื่อมต่อตรง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h-TH" dirty="0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  <a:p>
            <a:pPr lvl="1" rtl="0"/>
            <a:r>
              <a:rPr lang="th-TH" dirty="0"/>
              <a:t>ระดับที่สอง</a:t>
            </a:r>
          </a:p>
          <a:p>
            <a:pPr lvl="2" rtl="0"/>
            <a:r>
              <a:rPr lang="th-TH" dirty="0"/>
              <a:t>ระดับที่สาม</a:t>
            </a:r>
          </a:p>
          <a:p>
            <a:pPr lvl="3" rtl="0"/>
            <a:r>
              <a:rPr lang="th-TH" dirty="0"/>
              <a:t>ระดับที่สี่</a:t>
            </a:r>
          </a:p>
          <a:p>
            <a:pPr lvl="4" rtl="0"/>
            <a:r>
              <a:rPr lang="th-TH" dirty="0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F0E43C-B55D-4BDC-A4FB-0AF451C0D287}" type="datetime1">
              <a:rPr lang="th-TH" smtClean="0"/>
              <a:t>15/03/62</a:t>
            </a:fld>
            <a:endParaRPr lang="th-TH" dirty="0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th-TH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สไลด์ชื่อเรื่องที่มีรูป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กลุ่ม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ตัวเชื่อมต่อตรง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ตัวเชื่อมต่อตรง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กลุ่ม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ตัวเชื่อมต่อตรง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ตัวเชื่อมต่อตรง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สี่เหลี่ยมผืนผ้า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h-TH" dirty="0"/>
          </a:p>
        </p:txBody>
      </p:sp>
      <p:sp>
        <p:nvSpPr>
          <p:cNvPr id="8" name="สี่เหลี่ยมผืนผ้า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h-TH" dirty="0"/>
          </a:p>
        </p:txBody>
      </p:sp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rtlCol="0" anchor="ctr">
            <a:normAutofit/>
          </a:bodyPr>
          <a:lstStyle>
            <a:lvl1pPr algn="l">
              <a:defRPr sz="4400" cap="all" baseline="0"/>
            </a:lvl1pPr>
          </a:lstStyle>
          <a:p>
            <a:pPr rtl="0"/>
            <a:r>
              <a:rPr lang="th-TH" dirty="0"/>
              <a:t>คลิกเพื่อแก้ไขสไตล์ชื่อเรื่องต้นแบบ</a:t>
            </a:r>
          </a:p>
        </p:txBody>
      </p:sp>
      <p:sp>
        <p:nvSpPr>
          <p:cNvPr id="11" name="ตัวแทนรูปภาพ 10" title="พื้นที่สำรองเปล่าสำหรับเพิ่มรูปภาพ คลิกบนพื้นที่สำรองแล้วเลือกรูปภาพที่คุณต้องการเพิ่ม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 rtlCol="0"/>
          <a:lstStyle>
            <a:lvl1pPr marL="0" indent="0" algn="ctr">
              <a:buNone/>
              <a:defRPr/>
            </a:lvl1pPr>
          </a:lstStyle>
          <a:p>
            <a:pPr rtl="0"/>
            <a:endParaRPr lang="th-TH" dirty="0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th-TH" dirty="0"/>
              <a:t>คลิกเพื่อแก้ไขสไตล์ชื่อเรื่องรองต้นแบบ</a:t>
            </a:r>
          </a:p>
        </p:txBody>
      </p:sp>
      <p:pic>
        <p:nvPicPr>
          <p:cNvPr id="10" name="รูปภาพ 9" title="แท็บ Ribbon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กลุ่ม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กลุ่ม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ตัวเชื่อมต่อตรง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ตัวเชื่อมต่อตรง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สี่เหลี่ยมผืนผ้า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h-TH" dirty="0"/>
            </a:p>
          </p:txBody>
        </p:sp>
        <p:grpSp>
          <p:nvGrpSpPr>
            <p:cNvPr id="11" name="กลุ่ม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ตัวเชื่อมต่อตรง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ตัวเชื่อมต่อตรง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rtlCol="0" anchor="ctr">
            <a:norm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th-TH" dirty="0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B83609-5282-4C07-BB20-5D96EF7CEA78}" type="datetime1">
              <a:rPr lang="th-TH" smtClean="0"/>
              <a:t>15/03/62</a:t>
            </a:fld>
            <a:endParaRPr lang="th-TH" dirty="0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th-TH"/>
              <a:t>‹#›</a:t>
            </a:fld>
            <a:endParaRPr lang="th-TH" dirty="0"/>
          </a:p>
        </p:txBody>
      </p:sp>
      <p:pic>
        <p:nvPicPr>
          <p:cNvPr id="7" name="รูปภาพ 6" title="แท็บ Ribbon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ส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h-TH" dirty="0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  <a:p>
            <a:pPr lvl="1" rtl="0"/>
            <a:r>
              <a:rPr lang="th-TH" dirty="0"/>
              <a:t>ระดับที่สอง</a:t>
            </a:r>
          </a:p>
          <a:p>
            <a:pPr lvl="2" rtl="0"/>
            <a:r>
              <a:rPr lang="th-TH" dirty="0"/>
              <a:t>ระดับที่สาม</a:t>
            </a:r>
          </a:p>
          <a:p>
            <a:pPr lvl="3" rtl="0"/>
            <a:r>
              <a:rPr lang="th-TH" dirty="0"/>
              <a:t>ระดับที่สี่</a:t>
            </a:r>
          </a:p>
          <a:p>
            <a:pPr lvl="4" rtl="0"/>
            <a:r>
              <a:rPr lang="th-TH" dirty="0"/>
              <a:t>ระดับที่ห้า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</a:lstStyle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  <a:p>
            <a:pPr lvl="1" rtl="0"/>
            <a:r>
              <a:rPr lang="th-TH" dirty="0"/>
              <a:t>ระดับที่สอง</a:t>
            </a:r>
          </a:p>
          <a:p>
            <a:pPr lvl="2" rtl="0"/>
            <a:r>
              <a:rPr lang="th-TH" dirty="0"/>
              <a:t>ระดับที่สาม</a:t>
            </a:r>
          </a:p>
          <a:p>
            <a:pPr lvl="3" rtl="0"/>
            <a:r>
              <a:rPr lang="th-TH" dirty="0"/>
              <a:t>ระดับที่สี่</a:t>
            </a:r>
          </a:p>
          <a:p>
            <a:pPr lvl="4" rtl="0"/>
            <a:r>
              <a:rPr lang="th-TH" dirty="0"/>
              <a:t>ระดับที่ห้า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2E7283-4BCA-40B4-90CD-638728967B20}" type="datetime1">
              <a:rPr lang="th-TH" smtClean="0"/>
              <a:t>15/03/62</a:t>
            </a:fld>
            <a:endParaRPr lang="th-TH" dirty="0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th-TH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h-TH" dirty="0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rtlCol="0"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 rtlCol="0"/>
          <a:lstStyle/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  <a:p>
            <a:pPr lvl="1" rtl="0"/>
            <a:r>
              <a:rPr lang="th-TH" dirty="0"/>
              <a:t>ระดับที่สอง</a:t>
            </a:r>
          </a:p>
          <a:p>
            <a:pPr lvl="2" rtl="0"/>
            <a:r>
              <a:rPr lang="th-TH" dirty="0"/>
              <a:t>ระดับที่สาม</a:t>
            </a:r>
          </a:p>
          <a:p>
            <a:pPr lvl="3" rtl="0"/>
            <a:r>
              <a:rPr lang="th-TH" dirty="0"/>
              <a:t>ระดับที่สี่</a:t>
            </a:r>
          </a:p>
          <a:p>
            <a:pPr lvl="4" rtl="0"/>
            <a:r>
              <a:rPr lang="th-TH" dirty="0"/>
              <a:t>ระดับที่ห้า</a:t>
            </a:r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rtlCol="0"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 rtlCol="0"/>
          <a:lstStyle/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  <a:p>
            <a:pPr lvl="1" rtl="0"/>
            <a:r>
              <a:rPr lang="th-TH" dirty="0"/>
              <a:t>ระดับที่สอง</a:t>
            </a:r>
          </a:p>
          <a:p>
            <a:pPr lvl="2" rtl="0"/>
            <a:r>
              <a:rPr lang="th-TH" dirty="0"/>
              <a:t>ระดับที่สาม</a:t>
            </a:r>
          </a:p>
          <a:p>
            <a:pPr lvl="3" rtl="0"/>
            <a:r>
              <a:rPr lang="th-TH" dirty="0"/>
              <a:t>ระดับที่สี่</a:t>
            </a:r>
          </a:p>
          <a:p>
            <a:pPr lvl="4" rtl="0"/>
            <a:r>
              <a:rPr lang="th-TH" dirty="0"/>
              <a:t>ระดับที่ห้า</a:t>
            </a:r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A64214-E5D6-4305-B144-F33C2B7E5E24}" type="datetime1">
              <a:rPr lang="th-TH" smtClean="0"/>
              <a:t>15/03/62</a:t>
            </a:fld>
            <a:endParaRPr lang="th-TH" dirty="0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9" name="ตัวแทนหมายเลขสไลด์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th-TH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ชื่อเรื่องเท่านั้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h-TH" dirty="0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E08787-C8B0-4792-89C1-C0D9059434A4}" type="datetime1">
              <a:rPr lang="th-TH" smtClean="0"/>
              <a:t>15/03/62</a:t>
            </a:fld>
            <a:endParaRPr lang="th-TH" dirty="0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th-TH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ว่า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CE773C-9E94-46A8-8596-61CE4772B5CA}" type="datetime1">
              <a:rPr lang="th-TH" smtClean="0"/>
              <a:t>15/03/62</a:t>
            </a:fld>
            <a:endParaRPr lang="th-TH" dirty="0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th-TH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ที่มี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th-TH" dirty="0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  <a:p>
            <a:pPr lvl="1" rtl="0"/>
            <a:r>
              <a:rPr lang="th-TH" dirty="0"/>
              <a:t>ระดับที่สอง</a:t>
            </a:r>
          </a:p>
          <a:p>
            <a:pPr lvl="2" rtl="0"/>
            <a:r>
              <a:rPr lang="th-TH" dirty="0"/>
              <a:t>ระดับที่สาม</a:t>
            </a:r>
          </a:p>
          <a:p>
            <a:pPr lvl="3" rtl="0"/>
            <a:r>
              <a:rPr lang="th-TH" dirty="0"/>
              <a:t>ระดับที่สี่</a:t>
            </a:r>
          </a:p>
          <a:p>
            <a:pPr lvl="4" rtl="0"/>
            <a:r>
              <a:rPr lang="th-TH" dirty="0"/>
              <a:t>ระดับที่ห้า</a:t>
            </a:r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A95E84-E81E-4586-B4F1-E62813CE7F58}" type="datetime1">
              <a:rPr lang="th-TH" smtClean="0"/>
              <a:t>15/03/62</a:t>
            </a:fld>
            <a:endParaRPr lang="th-TH" dirty="0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th-TH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pPr rtl="0"/>
            <a:r>
              <a:rPr lang="th-TH" noProof="0" dirty="0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th-TH" noProof="0" dirty="0"/>
              <a:t>คลิกเพื่อแก้ไขสไตล์ของข้อความต้นแบบ</a:t>
            </a:r>
          </a:p>
          <a:p>
            <a:pPr lvl="1" rtl="0"/>
            <a:r>
              <a:rPr lang="th-TH" noProof="0" dirty="0"/>
              <a:t>ระดับที่สอง</a:t>
            </a:r>
          </a:p>
          <a:p>
            <a:pPr lvl="2" rtl="0"/>
            <a:r>
              <a:rPr lang="th-TH" noProof="0" dirty="0"/>
              <a:t>ระดับที่สาม</a:t>
            </a:r>
          </a:p>
          <a:p>
            <a:pPr lvl="3" rtl="0"/>
            <a:r>
              <a:rPr lang="th-TH" noProof="0" dirty="0"/>
              <a:t>ระดับที่สี่</a:t>
            </a:r>
          </a:p>
          <a:p>
            <a:pPr lvl="4" rtl="0"/>
            <a:r>
              <a:rPr lang="th-TH" noProof="0" dirty="0"/>
              <a:t>ระดับที่ห้า</a:t>
            </a:r>
          </a:p>
          <a:p>
            <a:pPr lvl="5" rtl="0"/>
            <a:r>
              <a:rPr lang="th-TH" noProof="0" dirty="0"/>
              <a:t>ระดับที่หก</a:t>
            </a:r>
          </a:p>
          <a:p>
            <a:pPr lvl="6" rtl="0"/>
            <a:r>
              <a:rPr lang="th-TH" noProof="0" dirty="0"/>
              <a:t>ระดับที่เจ็ด</a:t>
            </a:r>
          </a:p>
          <a:p>
            <a:pPr lvl="7" rtl="0"/>
            <a:r>
              <a:rPr lang="th-TH" noProof="0" dirty="0"/>
              <a:t>ระดับที่แปด</a:t>
            </a:r>
          </a:p>
          <a:p>
            <a:pPr lvl="8" rtl="0"/>
            <a:r>
              <a:rPr lang="th-TH" noProof="0" dirty="0"/>
              <a:t>ระดับที่เก้า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tx1">
                    <a:lumMod val="75000"/>
                  </a:schemeClr>
                </a:solidFill>
                <a:latin typeface="Leelawadee" panose="020B0502040204020203" pitchFamily="34" charset="-34"/>
                <a:cs typeface="Leelawadee" panose="020B0502040204020203" pitchFamily="34" charset="-34"/>
              </a:defRPr>
            </a:lvl1pPr>
          </a:lstStyle>
          <a:p>
            <a:fld id="{EB6F41A5-F803-4A7D-AA1B-5AF7DDC15004}" type="datetime1">
              <a:rPr lang="th-TH" noProof="0" smtClean="0"/>
              <a:pPr/>
              <a:t>15/03/62</a:t>
            </a:fld>
            <a:endParaRPr lang="th-TH" noProof="0" dirty="0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200">
                <a:solidFill>
                  <a:schemeClr val="tx1">
                    <a:lumMod val="75000"/>
                  </a:schemeClr>
                </a:solidFill>
                <a:latin typeface="Leelawadee" panose="020B0502040204020203" pitchFamily="34" charset="-34"/>
                <a:cs typeface="Leelawadee" panose="020B0502040204020203" pitchFamily="34" charset="-34"/>
              </a:defRPr>
            </a:lvl1pPr>
          </a:lstStyle>
          <a:p>
            <a:endParaRPr lang="th-TH" noProof="0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tx1">
                    <a:lumMod val="75000"/>
                  </a:schemeClr>
                </a:solidFill>
                <a:latin typeface="Leelawadee" panose="020B0502040204020203" pitchFamily="34" charset="-34"/>
                <a:cs typeface="Leelawadee" panose="020B0502040204020203" pitchFamily="34" charset="-34"/>
              </a:defRPr>
            </a:lvl1pPr>
          </a:lstStyle>
          <a:p>
            <a:fld id="{0FF54DE5-C571-48E8-A5BC-B369434E2F44}" type="slidenum">
              <a:rPr lang="th-TH" noProof="0" smtClean="0"/>
              <a:pPr/>
              <a:t>‹#›</a:t>
            </a:fld>
            <a:endParaRPr lang="th-TH" noProof="0" dirty="0"/>
          </a:p>
        </p:txBody>
      </p:sp>
      <p:grpSp>
        <p:nvGrpSpPr>
          <p:cNvPr id="15" name="กลุ่ม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ตัวเชื่อมต่อตรง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ตัวเชื่อมต่อตรง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Leelawadee" panose="020B0502040204020203" pitchFamily="34" charset="-34"/>
          <a:ea typeface="+mj-ea"/>
          <a:cs typeface="Leelawadee" panose="020B0502040204020203" pitchFamily="34" charset="-34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ชื่อเรื่องรอง 6"/>
          <p:cNvSpPr>
            <a:spLocks noGrp="1"/>
          </p:cNvSpPr>
          <p:nvPr>
            <p:ph type="subTitle" idx="1"/>
          </p:nvPr>
        </p:nvSpPr>
        <p:spPr>
          <a:xfrm>
            <a:off x="361950" y="3403548"/>
            <a:ext cx="6248400" cy="1930451"/>
          </a:xfrm>
        </p:spPr>
        <p:txBody>
          <a:bodyPr rtlCol="0">
            <a:normAutofit/>
          </a:bodyPr>
          <a:lstStyle/>
          <a:p>
            <a:pPr marL="571500" indent="-571500"/>
            <a:r>
              <a:rPr lang="th-TH" sz="32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เรื่อง การออกแบบการนับผลคะแนนควบคุมผ่าน</a:t>
            </a:r>
            <a:br>
              <a:rPr lang="th-TH" sz="3200" dirty="0">
                <a:latin typeface="TH SarabunPSK" panose="020B0500040200020003" pitchFamily="34" charset="-34"/>
                <a:cs typeface="TH SarabunPSK" panose="020B0500040200020003" pitchFamily="34" charset="-34"/>
              </a:rPr>
            </a:br>
            <a:r>
              <a:rPr lang="th-TH" sz="32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แอปพลิเคชัน </a:t>
            </a:r>
            <a:r>
              <a:rPr lang="en-US" sz="32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Blynk</a:t>
            </a:r>
            <a:endParaRPr lang="th-TH" sz="32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1B7041-F570-4182-B55D-2CC02EE49E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1950" y="2476500"/>
            <a:ext cx="5734050" cy="955566"/>
          </a:xfrm>
        </p:spPr>
        <p:txBody>
          <a:bodyPr>
            <a:normAutofit/>
          </a:bodyPr>
          <a:lstStyle/>
          <a:p>
            <a:r>
              <a:rPr lang="th-TH" sz="4800" b="1">
                <a:latin typeface="TH SarabunPSK" panose="020B0500040200020003" pitchFamily="34" charset="-34"/>
                <a:cs typeface="TH SarabunPSK" panose="020B0500040200020003" pitchFamily="34" charset="-34"/>
              </a:rPr>
              <a:t>หัวข้อที่ 8</a:t>
            </a:r>
            <a:endParaRPr lang="en-US" sz="48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10" name="Picture 2" descr="à¸à¸¥à¸à¸²à¸£à¸à¹à¸à¸«à¸²à¸£à¸¹à¸à¸ à¸²à¸à¸ªà¸³à¸«à¸£à¸±à¸ à¸à¹à¸²à¸¢à¸à¸±à¸à¸à¸¥à¸à¸°à¹à¸à¸à¸à¸²à¸ª">
            <a:extLst>
              <a:ext uri="{FF2B5EF4-FFF2-40B4-BE49-F238E27FC236}">
                <a16:creationId xmlns:a16="http://schemas.microsoft.com/office/drawing/2014/main" id="{7A87A4D8-D8D0-479A-83C1-8ED33E4DD2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5664" y="2179687"/>
            <a:ext cx="4322885" cy="3898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เขียนโปรแกรมควบคุม 7-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B27896-8CF0-4532-B62E-AF0871699A88}"/>
              </a:ext>
            </a:extLst>
          </p:cNvPr>
          <p:cNvSpPr/>
          <p:nvPr/>
        </p:nvSpPr>
        <p:spPr>
          <a:xfrm>
            <a:off x="1104900" y="1470123"/>
            <a:ext cx="105537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ตัวอย่างที่ 1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ให้เขียนโปรแกรมควบคุม 7-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ที่ติดตั้งอยู่บนบอร์ดทดลอง โดยให้แสดงค่าเพิ่มขึ้นทีละ 1 ตั้งแต่ 0 ถึง 99 หน่วงเวลา 1 วินาที</a:t>
            </a:r>
            <a:r>
              <a:rPr lang="en-US" dirty="0"/>
              <a:t> 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BFA144-A933-4D69-96E6-C18799B16FF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1569" y="2811901"/>
            <a:ext cx="5868861" cy="404609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D3F918-ECD7-4034-ABBC-F34387CC26F9}"/>
              </a:ext>
            </a:extLst>
          </p:cNvPr>
          <p:cNvSpPr/>
          <p:nvPr/>
        </p:nvSpPr>
        <p:spPr>
          <a:xfrm>
            <a:off x="1104900" y="2325678"/>
            <a:ext cx="39276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ลักษณะการต่อสายใช้งานบนชุดบอร์ดทดลอง</a:t>
            </a:r>
          </a:p>
        </p:txBody>
      </p:sp>
    </p:spTree>
    <p:extLst>
      <p:ext uri="{BB962C8B-B14F-4D97-AF65-F5344CB8AC3E}">
        <p14:creationId xmlns:p14="http://schemas.microsoft.com/office/powerpoint/2010/main" val="3537005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เขียนโปรแกรมควบคุม 7-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Segment (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ต่อ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B27896-8CF0-4532-B62E-AF0871699A88}"/>
              </a:ext>
            </a:extLst>
          </p:cNvPr>
          <p:cNvSpPr/>
          <p:nvPr/>
        </p:nvSpPr>
        <p:spPr>
          <a:xfrm>
            <a:off x="1104900" y="1470123"/>
            <a:ext cx="105537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โปรแกรม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ควบคุม 7-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ให้แสดงเลข 0 ถึง 99 หน่วงเวลา 1 วินาที</a:t>
            </a:r>
            <a:endParaRPr lang="en-US" dirty="0"/>
          </a:p>
        </p:txBody>
      </p:sp>
      <p:sp>
        <p:nvSpPr>
          <p:cNvPr id="9" name="Text Box 601">
            <a:extLst>
              <a:ext uri="{FF2B5EF4-FFF2-40B4-BE49-F238E27FC236}">
                <a16:creationId xmlns:a16="http://schemas.microsoft.com/office/drawing/2014/main" id="{BF30E7B1-1668-4EF6-86DB-D238971963D6}"/>
              </a:ext>
            </a:extLst>
          </p:cNvPr>
          <p:cNvSpPr txBox="1"/>
          <p:nvPr/>
        </p:nvSpPr>
        <p:spPr>
          <a:xfrm>
            <a:off x="1104900" y="2151697"/>
            <a:ext cx="3033394" cy="2306003"/>
          </a:xfrm>
          <a:prstGeom prst="rect">
            <a:avLst/>
          </a:prstGeom>
          <a:solidFill>
            <a:schemeClr val="lt1"/>
          </a:solidFill>
          <a:ln w="28575">
            <a:solidFill>
              <a:schemeClr val="accent6">
                <a:lumMod val="75000"/>
              </a:schemeClr>
            </a:solidFill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#include &lt;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segIC.h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&gt;</a:t>
            </a:r>
            <a:r>
              <a:rPr lang="th-T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H SarabunPSK" panose="020B0500040200020003" pitchFamily="34" charset="-34"/>
              </a:rPr>
              <a:t>	</a:t>
            </a: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segIC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 seg;</a:t>
            </a:r>
            <a:r>
              <a:rPr lang="th-T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H SarabunPSK" panose="020B0500040200020003" pitchFamily="34" charset="-34"/>
              </a:rPr>
              <a:t>			</a:t>
            </a: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int di1 = 0;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int di2 = 0;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int 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i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void setup(){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seg.segment2();</a:t>
            </a:r>
            <a:r>
              <a:rPr lang="th-T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H SarabunPSK" panose="020B0500040200020003" pitchFamily="34" charset="-34"/>
              </a:rPr>
              <a:t>	</a:t>
            </a: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}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</p:txBody>
      </p:sp>
      <p:sp>
        <p:nvSpPr>
          <p:cNvPr id="10" name="Text Box 603">
            <a:extLst>
              <a:ext uri="{FF2B5EF4-FFF2-40B4-BE49-F238E27FC236}">
                <a16:creationId xmlns:a16="http://schemas.microsoft.com/office/drawing/2014/main" id="{B190FAAA-0D94-4B09-BAFC-C5549E8743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26825" y="2151697"/>
            <a:ext cx="5502910" cy="4249103"/>
          </a:xfrm>
          <a:prstGeom prst="rect">
            <a:avLst/>
          </a:prstGeom>
          <a:solidFill>
            <a:schemeClr val="lt1">
              <a:lumMod val="100000"/>
              <a:lumOff val="0"/>
            </a:schemeClr>
          </a:solidFill>
          <a:ln w="28575">
            <a:solidFill>
              <a:schemeClr val="accent6">
                <a:lumMod val="75000"/>
              </a:schemeClr>
            </a:solidFill>
            <a:miter lim="800000"/>
            <a:headEnd/>
            <a:tailEnd/>
          </a:ln>
        </p:spPr>
        <p:txBody>
          <a:bodyPr rot="0" vert="horz" wrap="none" lIns="91440" tIns="45720" rIns="91440" bIns="45720" anchor="t" anchorCtr="0" upright="1">
            <a:noAutofit/>
          </a:bodyPr>
          <a:lstStyle/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void loop(){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for(</a:t>
            </a:r>
            <a:r>
              <a:rPr lang="en-US" sz="1600" dirty="0" err="1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i</a:t>
            </a: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=0;i&lt;=100;i++){</a:t>
            </a:r>
            <a:r>
              <a:rPr lang="th-TH" sz="1600" dirty="0">
                <a:latin typeface="Calibri" panose="020F0502020204030204" pitchFamily="34" charset="0"/>
                <a:ea typeface="Calibri" panose="020F0502020204030204" pitchFamily="34" charset="0"/>
                <a:cs typeface="TH SarabunPSK" panose="020B0500040200020003" pitchFamily="34" charset="-34"/>
              </a:rPr>
              <a:t>	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	if(di1 &lt;= 9){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		seg.digit1(di1);</a:t>
            </a:r>
            <a:r>
              <a:rPr lang="en-US" sz="1600" dirty="0"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	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		delay(5);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		seg.digit2(di2);</a:t>
            </a:r>
            <a:r>
              <a:rPr lang="en-US" sz="1600" dirty="0"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 	</a:t>
            </a:r>
            <a:endParaRPr lang="th-TH" sz="1600" dirty="0">
              <a:latin typeface="TH SarabunPSK" panose="020B0500040200020003" pitchFamily="34" charset="-34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		delay(5);</a:t>
            </a:r>
            <a:endParaRPr lang="th-TH" sz="1600" dirty="0">
              <a:latin typeface="Courier New" panose="02070309020205020404" pitchFamily="49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thaiDist">
              <a:lnSpc>
                <a:spcPct val="107000"/>
              </a:lnSpc>
            </a:pPr>
            <a:r>
              <a:rPr lang="th-TH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</a:t>
            </a: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}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for(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i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=0;i&lt;=100;i++){</a:t>
            </a:r>
            <a:endParaRPr lang="th-TH" sz="16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	if(di1 &lt;= 9){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		Seg.digit1(di1);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		delay(5);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		Seg.digit2(di2);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		delay(5);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	}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}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007037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เขียนโปรแกรมควบคุม 7-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Segment (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ต่อ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B27896-8CF0-4532-B62E-AF0871699A88}"/>
              </a:ext>
            </a:extLst>
          </p:cNvPr>
          <p:cNvSpPr/>
          <p:nvPr/>
        </p:nvSpPr>
        <p:spPr>
          <a:xfrm>
            <a:off x="1104900" y="1470123"/>
            <a:ext cx="105537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เขียนโปรแกรมคอมไพล์ลงบอร์ดและดูผลลัพธ์ผ่าน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7-Segment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ED8730-4A83-4CFA-9980-F6D402C0376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6069" y="1931788"/>
            <a:ext cx="7058343" cy="48631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8739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เขียนโปรแกรมควบคุม 7-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Segment (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ต่อ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B27896-8CF0-4532-B62E-AF0871699A88}"/>
              </a:ext>
            </a:extLst>
          </p:cNvPr>
          <p:cNvSpPr/>
          <p:nvPr/>
        </p:nvSpPr>
        <p:spPr>
          <a:xfrm>
            <a:off x="1104900" y="1470123"/>
            <a:ext cx="105537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ตัวอย่างที่ 2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ให้เขียนโปรแกรมควบคุม 7-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ที่ติดตั้งอยู่บนบอร์ดทดลอง โดยให้รับค่าจากสวิตช์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Push button (0)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เมื่อมีการกดสวิตช์ให้ทำการเพิ่มค่าของ 7-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ขึ้นเรื่อยๆ แต่ค่าที่ 7-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สามารถแสดงได้คือ 0 ถึง 9 เมื่อแสดงถึง 9 ถ้ากดสวิตช์อีกครั้งหนึ่ง ให้กลับมาเริ่มต้นที่ 0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3B6148-BB9A-45F3-B1FB-69DEFA687FC2}"/>
              </a:ext>
            </a:extLst>
          </p:cNvPr>
          <p:cNvSpPr/>
          <p:nvPr/>
        </p:nvSpPr>
        <p:spPr>
          <a:xfrm>
            <a:off x="1104900" y="2670452"/>
            <a:ext cx="39276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ลักษณะการต่อสายใช้งานบนชุดบอร์ดทดลอง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BF7201-1A7B-40C9-9F72-4A2F32817B9C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6686" y="3114702"/>
            <a:ext cx="5297109" cy="36496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36466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เขียนโปรแกรมควบคุม 7-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Segment (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ต่อ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B27896-8CF0-4532-B62E-AF0871699A88}"/>
              </a:ext>
            </a:extLst>
          </p:cNvPr>
          <p:cNvSpPr/>
          <p:nvPr/>
        </p:nvSpPr>
        <p:spPr>
          <a:xfrm>
            <a:off x="1104900" y="1470123"/>
            <a:ext cx="105537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โปรแกรม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รับค่าสวิตช์และควบคุมการแสดงผลของ 7-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</a:t>
            </a:r>
          </a:p>
        </p:txBody>
      </p:sp>
      <p:sp>
        <p:nvSpPr>
          <p:cNvPr id="7" name="Text Box 605">
            <a:extLst>
              <a:ext uri="{FF2B5EF4-FFF2-40B4-BE49-F238E27FC236}">
                <a16:creationId xmlns:a16="http://schemas.microsoft.com/office/drawing/2014/main" id="{CDD23024-B05F-4D67-82AE-A1EC59A587BB}"/>
              </a:ext>
            </a:extLst>
          </p:cNvPr>
          <p:cNvSpPr txBox="1"/>
          <p:nvPr/>
        </p:nvSpPr>
        <p:spPr>
          <a:xfrm>
            <a:off x="1104900" y="1931788"/>
            <a:ext cx="3394529" cy="2582155"/>
          </a:xfrm>
          <a:prstGeom prst="rect">
            <a:avLst/>
          </a:prstGeom>
          <a:solidFill>
            <a:schemeClr val="lt1"/>
          </a:solidFill>
          <a:ln w="28575">
            <a:solidFill>
              <a:schemeClr val="accent6">
                <a:lumMod val="75000"/>
              </a:schemeClr>
            </a:solidFill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#include &lt;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segIC.h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&gt;</a:t>
            </a:r>
            <a:r>
              <a:rPr lang="th-T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H SarabunPSK" panose="020B0500040200020003" pitchFamily="34" charset="-34"/>
              </a:rPr>
              <a:t>	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segIC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 seg;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int num = 0;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 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void setup(){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seg.segment2();</a:t>
            </a:r>
            <a:r>
              <a:rPr lang="th-T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H SarabunPSK" panose="020B0500040200020003" pitchFamily="34" charset="-34"/>
              </a:rPr>
              <a:t>	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H SarabunPSK" panose="020B0500040200020003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seg.digit1(num);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pinMode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(15,INPUT);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}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 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</p:txBody>
      </p:sp>
      <p:sp>
        <p:nvSpPr>
          <p:cNvPr id="9" name="Text Box 605">
            <a:extLst>
              <a:ext uri="{FF2B5EF4-FFF2-40B4-BE49-F238E27FC236}">
                <a16:creationId xmlns:a16="http://schemas.microsoft.com/office/drawing/2014/main" id="{55DD0B1A-4E60-4DD7-BECE-8EE74F55E9E0}"/>
              </a:ext>
            </a:extLst>
          </p:cNvPr>
          <p:cNvSpPr txBox="1"/>
          <p:nvPr/>
        </p:nvSpPr>
        <p:spPr>
          <a:xfrm>
            <a:off x="5453245" y="1907090"/>
            <a:ext cx="4478655" cy="3043820"/>
          </a:xfrm>
          <a:prstGeom prst="rect">
            <a:avLst/>
          </a:prstGeom>
          <a:solidFill>
            <a:schemeClr val="lt1"/>
          </a:solidFill>
          <a:ln w="28575">
            <a:solidFill>
              <a:schemeClr val="accent6">
                <a:lumMod val="75000"/>
              </a:schemeClr>
            </a:solidFill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void loop(){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int </a:t>
            </a:r>
            <a:r>
              <a:rPr lang="en-US" sz="1600" dirty="0" err="1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i</a:t>
            </a: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 = </a:t>
            </a:r>
            <a:r>
              <a:rPr lang="en-US" sz="1600" dirty="0" err="1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digitalRead</a:t>
            </a: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(15);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seg.digit1(num);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delay(100);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if((</a:t>
            </a:r>
            <a:r>
              <a:rPr lang="en-US" sz="1600" dirty="0" err="1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i</a:t>
            </a: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 == 0) &amp;&amp; (num &lt;= 9)){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	num++;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}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if(num == 10){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	num = 0;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}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}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4B1AC80-B237-401B-8133-3989172C0737}"/>
              </a:ext>
            </a:extLst>
          </p:cNvPr>
          <p:cNvSpPr/>
          <p:nvPr/>
        </p:nvSpPr>
        <p:spPr>
          <a:xfrm>
            <a:off x="1038225" y="5095874"/>
            <a:ext cx="9980682" cy="1476375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E2D074-F189-44FC-8122-D72AF5C76AAB}"/>
              </a:ext>
            </a:extLst>
          </p:cNvPr>
          <p:cNvSpPr/>
          <p:nvPr/>
        </p:nvSpPr>
        <p:spPr>
          <a:xfrm>
            <a:off x="6381750" y="2962275"/>
            <a:ext cx="3467100" cy="3333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895742-1406-4B00-A06F-5D28846F7C10}"/>
              </a:ext>
            </a:extLst>
          </p:cNvPr>
          <p:cNvSpPr txBox="1"/>
          <p:nvPr/>
        </p:nvSpPr>
        <p:spPr>
          <a:xfrm>
            <a:off x="1223203" y="5150400"/>
            <a:ext cx="96107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การใช้ตัวดำเนินการ (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Operator)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ประเภท “||” และ “&amp;&amp;” เป็นการใช้ในขณะที่ต้องการเงื่อนไข (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Condition)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ตั้งแต่ 2 เงื่อนไขขึ้นไปดังโปรแกรมตัวอย่าง</a:t>
            </a:r>
          </a:p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โดยคำสั่ง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if((</a:t>
            </a:r>
            <a:r>
              <a:rPr lang="en-US" sz="24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i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== 0) &amp;&amp; (num &lt;= 9))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หมายถึง ถ้า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I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มีค่าเท่ากับ 0 และ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num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มีค่าน้อยกว่าหรือเท่ากับ 9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298517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เขียนโปรแกรมควบคุม 7-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Segment (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ต่อ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B27896-8CF0-4532-B62E-AF0871699A88}"/>
              </a:ext>
            </a:extLst>
          </p:cNvPr>
          <p:cNvSpPr/>
          <p:nvPr/>
        </p:nvSpPr>
        <p:spPr>
          <a:xfrm>
            <a:off x="1104900" y="1470123"/>
            <a:ext cx="105537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เขียนโปรแกรมคอมไพล์ลงบอร์ดและทดลองกดสวิตช์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Push button(0)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ดูผลลัพธ์ผ่าน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7-Segment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56E8A4-9C6C-4C8C-809D-7755D8F502CB}"/>
              </a:ext>
            </a:extLst>
          </p:cNvPr>
          <p:cNvPicPr/>
          <p:nvPr/>
        </p:nvPicPr>
        <p:blipFill rotWithShape="1">
          <a:blip r:embed="rId3"/>
          <a:srcRect l="12919" t="2733" r="7256" b="3239"/>
          <a:stretch/>
        </p:blipFill>
        <p:spPr bwMode="auto">
          <a:xfrm>
            <a:off x="2688624" y="1972965"/>
            <a:ext cx="6813233" cy="45158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4228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เขียนโปรแกรมควบคุม 7-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Segment (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ต่อ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B27896-8CF0-4532-B62E-AF0871699A88}"/>
              </a:ext>
            </a:extLst>
          </p:cNvPr>
          <p:cNvSpPr/>
          <p:nvPr/>
        </p:nvSpPr>
        <p:spPr>
          <a:xfrm>
            <a:off x="1104900" y="1470123"/>
            <a:ext cx="105537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ตัวอย่างที่ 3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ให้เขียนโปรแกรมควบคุม 7-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ที่ติดตั้งอยู่บนบอร์ดทดลอง โดยให้รับค่าจากสวิตช์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Push button (0)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เมื่อมีการกดสวิตช์ให้ทำการเพิ่มค่าของ 7-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ขึ้นเรื่อยๆ แต่ค่าที่ 7-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สามารถแสดงได้คือ 0 ถึง 9 เมื่อแสดงถึง 9 ถ้ากดสวิตช์อีกครั้งหนึ่ง ให้กลับมาเริ่มต้นที่ 0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3B6148-BB9A-45F3-B1FB-69DEFA687FC2}"/>
              </a:ext>
            </a:extLst>
          </p:cNvPr>
          <p:cNvSpPr/>
          <p:nvPr/>
        </p:nvSpPr>
        <p:spPr>
          <a:xfrm>
            <a:off x="1104900" y="2670452"/>
            <a:ext cx="39276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ลักษณะการต่อสายใช้งานบนชุดบอร์ดทดลอง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0EAA05-84B1-4B33-A670-F424708A7200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7298" y="3132117"/>
            <a:ext cx="5175885" cy="35661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58606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เขียนโปรแกรมควบคุม 7-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Segment (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ต่อ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B27896-8CF0-4532-B62E-AF0871699A88}"/>
              </a:ext>
            </a:extLst>
          </p:cNvPr>
          <p:cNvSpPr/>
          <p:nvPr/>
        </p:nvSpPr>
        <p:spPr>
          <a:xfrm>
            <a:off x="1104900" y="1470123"/>
            <a:ext cx="105537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โปรแกรม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รับค่าสวิตช์และควบคุมการแสดงผลของ 7-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</a:t>
            </a:r>
          </a:p>
        </p:txBody>
      </p:sp>
      <p:sp>
        <p:nvSpPr>
          <p:cNvPr id="10" name="Text Box 612">
            <a:extLst>
              <a:ext uri="{FF2B5EF4-FFF2-40B4-BE49-F238E27FC236}">
                <a16:creationId xmlns:a16="http://schemas.microsoft.com/office/drawing/2014/main" id="{AE0A451D-F1D8-4615-AA23-9EDEE21F8F58}"/>
              </a:ext>
            </a:extLst>
          </p:cNvPr>
          <p:cNvSpPr txBox="1"/>
          <p:nvPr/>
        </p:nvSpPr>
        <p:spPr>
          <a:xfrm>
            <a:off x="1223203" y="1931788"/>
            <a:ext cx="3322955" cy="2444750"/>
          </a:xfrm>
          <a:prstGeom prst="rect">
            <a:avLst/>
          </a:prstGeom>
          <a:solidFill>
            <a:schemeClr val="lt1"/>
          </a:solidFill>
          <a:ln w="28575">
            <a:solidFill>
              <a:schemeClr val="accent6">
                <a:lumMod val="75000"/>
              </a:schemeClr>
            </a:solidFill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#include &lt;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segIC.h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&gt;</a:t>
            </a:r>
            <a:r>
              <a:rPr lang="th-T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H SarabunPSK" panose="020B0500040200020003" pitchFamily="34" charset="-34"/>
              </a:rPr>
              <a:t>		</a:t>
            </a: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segIC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 seg;</a:t>
            </a:r>
            <a:r>
              <a:rPr lang="th-T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H SarabunPSK" panose="020B0500040200020003" pitchFamily="34" charset="-34"/>
              </a:rPr>
              <a:t>			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int num = 0;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int flag = 0;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void setup(){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seg.segment2();</a:t>
            </a:r>
            <a:r>
              <a:rPr lang="th-T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H SarabunPSK" panose="020B0500040200020003" pitchFamily="34" charset="-34"/>
              </a:rPr>
              <a:t>	</a:t>
            </a: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seg.digit1(num);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pinMode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(15,INPUT);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}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</p:txBody>
      </p:sp>
      <p:sp>
        <p:nvSpPr>
          <p:cNvPr id="11" name="Text Box 613">
            <a:extLst>
              <a:ext uri="{FF2B5EF4-FFF2-40B4-BE49-F238E27FC236}">
                <a16:creationId xmlns:a16="http://schemas.microsoft.com/office/drawing/2014/main" id="{B9DED022-8FA1-4D4D-B71B-053F788ACEC0}"/>
              </a:ext>
            </a:extLst>
          </p:cNvPr>
          <p:cNvSpPr txBox="1"/>
          <p:nvPr/>
        </p:nvSpPr>
        <p:spPr>
          <a:xfrm>
            <a:off x="5621973" y="1947048"/>
            <a:ext cx="4960811" cy="4627977"/>
          </a:xfrm>
          <a:prstGeom prst="rect">
            <a:avLst/>
          </a:prstGeom>
          <a:solidFill>
            <a:schemeClr val="lt1"/>
          </a:solidFill>
          <a:ln w="28575">
            <a:solidFill>
              <a:schemeClr val="accent6">
                <a:lumMod val="75000"/>
              </a:schemeClr>
            </a:solidFill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void loop(){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int 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i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 = 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digitalRead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(15);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seg.digit1(num);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delay(100);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if((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i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 != HIGH) &amp;&amp; (num &lt;= 9)){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	if(flag == 0){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		flag = 1;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		num++;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	}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}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else if(num == 10){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	num = 0;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}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else{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	flag = 0;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}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}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882004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เขียนโปรแกรมควบคุม 7-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Segment (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ต่อ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B27896-8CF0-4532-B62E-AF0871699A88}"/>
              </a:ext>
            </a:extLst>
          </p:cNvPr>
          <p:cNvSpPr/>
          <p:nvPr/>
        </p:nvSpPr>
        <p:spPr>
          <a:xfrm>
            <a:off x="1104900" y="1470123"/>
            <a:ext cx="105537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เขียนโปรแกรมคอมไพล์ลงบอร์ดและทดลองกดสวิตช์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Push button(0)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ดูผลลัพธ์ผ่าน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7-Segment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E66FAE-2D20-4852-8F60-F88935B358E0}"/>
              </a:ext>
            </a:extLst>
          </p:cNvPr>
          <p:cNvPicPr/>
          <p:nvPr/>
        </p:nvPicPr>
        <p:blipFill rotWithShape="1">
          <a:blip r:embed="rId3"/>
          <a:srcRect l="12919" t="2733" r="7256" b="3239"/>
          <a:stretch/>
        </p:blipFill>
        <p:spPr bwMode="auto">
          <a:xfrm>
            <a:off x="2688624" y="1972965"/>
            <a:ext cx="6813233" cy="45158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83662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การควบคุม 7-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ด้วย 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Widget Step H 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และ 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Step V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B27896-8CF0-4532-B62E-AF0871699A88}"/>
              </a:ext>
            </a:extLst>
          </p:cNvPr>
          <p:cNvSpPr/>
          <p:nvPr/>
        </p:nvSpPr>
        <p:spPr>
          <a:xfrm>
            <a:off x="1104900" y="1470123"/>
            <a:ext cx="105537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	หัวข้อนี้เป็นการควบคุมผลเกี่ยวกับป้ายบอกคะแนน จะต้องมีการทั้งเพิ่มคะแนนและลดคะแนนจึงเลือกใช้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ที่สามารถตอบสนองเงื่อนไขที่กล่าวมา นั่นคือ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Step H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หรือ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Step V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เพื่อใช้ในการนับผลคะแนน 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F2BA44-34CC-4D86-BBC4-1FD663DBAAD2}"/>
              </a:ext>
            </a:extLst>
          </p:cNvPr>
          <p:cNvPicPr/>
          <p:nvPr/>
        </p:nvPicPr>
        <p:blipFill rotWithShape="1">
          <a:blip r:embed="rId3"/>
          <a:srcRect l="60990" t="19219" r="13635" b="61729"/>
          <a:stretch/>
        </p:blipFill>
        <p:spPr bwMode="auto">
          <a:xfrm>
            <a:off x="6400800" y="2770526"/>
            <a:ext cx="1695450" cy="261735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ABC639-4F79-4E59-9310-2FD872E4AF50}"/>
              </a:ext>
            </a:extLst>
          </p:cNvPr>
          <p:cNvPicPr/>
          <p:nvPr/>
        </p:nvPicPr>
        <p:blipFill rotWithShape="1">
          <a:blip r:embed="rId3"/>
          <a:srcRect l="1179" t="19218" r="48907" b="70471"/>
          <a:stretch/>
        </p:blipFill>
        <p:spPr bwMode="auto">
          <a:xfrm>
            <a:off x="2845656" y="4387160"/>
            <a:ext cx="3459894" cy="14701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6461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ป้ายบอกคะแนน คืออะไร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519A895-F019-4932-A1AF-816634A3E036}"/>
              </a:ext>
            </a:extLst>
          </p:cNvPr>
          <p:cNvSpPr/>
          <p:nvPr/>
        </p:nvSpPr>
        <p:spPr>
          <a:xfrm>
            <a:off x="1104900" y="1567934"/>
            <a:ext cx="998068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	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เป็นป้ายที่นิยมใช้ในการแข่งขันต่างๆ เพื่อเป็นการบอกคะแนนของทีมที่แข่งขัน ตั้งแต่สมัยที่ใช้ฟิวเจอร์บอร์ดมาประดิษฐ์ จนถึงใช้ 7-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และพัฒนาต่อยอดจนใช้จอชนิดอื่นๆ หัวข้อนี้จะกล่าวถึงเพียง ยุคที่ยังคงใช้ </a:t>
            </a:r>
            <a:r>
              <a:rPr lang="th-TH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7-</a:t>
            </a:r>
            <a:r>
              <a:rPr lang="en-US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Segment</a:t>
            </a:r>
            <a:r>
              <a:rPr lang="th-TH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 </a:t>
            </a:r>
          </a:p>
        </p:txBody>
      </p:sp>
      <p:pic>
        <p:nvPicPr>
          <p:cNvPr id="7" name="Picture 6" descr="à¸à¸¥à¸à¸²à¸£à¸à¹à¸à¸«à¸²à¸£à¸¹à¸à¸ à¸²à¸à¸ªà¸³à¸«à¸£à¸±à¸ 7-segment">
            <a:extLst>
              <a:ext uri="{FF2B5EF4-FFF2-40B4-BE49-F238E27FC236}">
                <a16:creationId xmlns:a16="http://schemas.microsoft.com/office/drawing/2014/main" id="{3495825B-4067-413F-97C5-4688A9A952E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2" y="2705151"/>
            <a:ext cx="2077209" cy="27679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 descr="à¸à¸¥à¸à¸²à¸£à¸à¹à¸à¸«à¸²à¸£à¸¹à¸à¸ à¸²à¸à¸ªà¸³à¸«à¸£à¸±à¸ 7-Segment 2digit 10pin">
            <a:extLst>
              <a:ext uri="{FF2B5EF4-FFF2-40B4-BE49-F238E27FC236}">
                <a16:creationId xmlns:a16="http://schemas.microsoft.com/office/drawing/2014/main" id="{BAD4DCBC-8039-4B65-B467-CC9631C027FC}"/>
              </a:ext>
            </a:extLst>
          </p:cNvPr>
          <p:cNvPicPr/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722" b="91120" l="7722" r="92664">
                        <a14:foregroundMark x1="10039" y1="53668" x2="8880" y2="42857"/>
                        <a14:foregroundMark x1="60232" y1="9653" x2="60618" y2="8494"/>
                        <a14:foregroundMark x1="88417" y1="42471" x2="93050" y2="55212"/>
                        <a14:foregroundMark x1="37066" y1="88031" x2="37838" y2="91120"/>
                        <a14:foregroundMark x1="49421" y1="84170" x2="50579" y2="87645"/>
                        <a14:foregroundMark x1="56757" y1="79151" x2="57529" y2="83784"/>
                        <a14:foregroundMark x1="64093" y1="75676" x2="64479" y2="78378"/>
                        <a14:foregroundMark x1="70656" y1="71042" x2="70270" y2="76062"/>
                        <a14:foregroundMark x1="76834" y1="66023" x2="77220" y2="6949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2793703"/>
            <a:ext cx="2590800" cy="2590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14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การตั้งค่า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Widget Step H 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และ 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Step V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B27896-8CF0-4532-B62E-AF0871699A88}"/>
              </a:ext>
            </a:extLst>
          </p:cNvPr>
          <p:cNvSpPr/>
          <p:nvPr/>
        </p:nvSpPr>
        <p:spPr>
          <a:xfrm>
            <a:off x="1104900" y="1470123"/>
            <a:ext cx="105537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	เปิดแอปพลแอปพลิเคชัน </a:t>
            </a:r>
            <a:r>
              <a:rPr lang="en-US" sz="24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Blynk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และทำการ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Login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จากนั้นเข้าที่โปรเจคที่สร้างไว้ และกดที่สัญลักษณ์ 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89A47BF-79E3-4A34-B276-31BCB74603E9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79" t="3307" r="14966" b="91071"/>
          <a:stretch/>
        </p:blipFill>
        <p:spPr bwMode="auto">
          <a:xfrm>
            <a:off x="10219214" y="1470122"/>
            <a:ext cx="434045" cy="46166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13D240-4508-499E-B557-7F3262D6FAD1}"/>
              </a:ext>
            </a:extLst>
          </p:cNvPr>
          <p:cNvPicPr/>
          <p:nvPr/>
        </p:nvPicPr>
        <p:blipFill rotWithShape="1">
          <a:blip r:embed="rId4"/>
          <a:srcRect b="90"/>
          <a:stretch/>
        </p:blipFill>
        <p:spPr bwMode="auto">
          <a:xfrm>
            <a:off x="5087264" y="2183173"/>
            <a:ext cx="2588972" cy="459862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544259A-DF69-4E82-8B10-AB8834876A8E}"/>
              </a:ext>
            </a:extLst>
          </p:cNvPr>
          <p:cNvSpPr/>
          <p:nvPr/>
        </p:nvSpPr>
        <p:spPr>
          <a:xfrm>
            <a:off x="6930359" y="2399004"/>
            <a:ext cx="257841" cy="300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45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การตั้งค่า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Widget Step H 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และ 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Step V (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ต่อ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B27896-8CF0-4532-B62E-AF0871699A88}"/>
              </a:ext>
            </a:extLst>
          </p:cNvPr>
          <p:cNvSpPr/>
          <p:nvPr/>
        </p:nvSpPr>
        <p:spPr>
          <a:xfrm>
            <a:off x="1104900" y="1470123"/>
            <a:ext cx="105537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เลือก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Step H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หรือ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Step V </a:t>
            </a:r>
            <a:endParaRPr lang="th-TH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048A9A-B304-4B8F-91A2-E7674F638A0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1995" y="2194162"/>
            <a:ext cx="1417505" cy="14368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9DB3037-E9C0-4E12-8532-69ABFFAA1809}"/>
              </a:ext>
            </a:extLst>
          </p:cNvPr>
          <p:cNvPicPr/>
          <p:nvPr/>
        </p:nvPicPr>
        <p:blipFill rotWithShape="1">
          <a:blip r:embed="rId4"/>
          <a:srcRect t="5031" b="-106"/>
          <a:stretch/>
        </p:blipFill>
        <p:spPr bwMode="auto">
          <a:xfrm>
            <a:off x="6911333" y="1662855"/>
            <a:ext cx="2644457" cy="44706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7B90D46-BD38-46A7-B9B6-006AD244261C}"/>
              </a:ext>
            </a:extLst>
          </p:cNvPr>
          <p:cNvSpPr/>
          <p:nvPr/>
        </p:nvSpPr>
        <p:spPr>
          <a:xfrm>
            <a:off x="7283152" y="4875029"/>
            <a:ext cx="2272638" cy="88878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11135FA-A129-4CA7-8B4B-5B9F4147DF8B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3677" y="2194162"/>
            <a:ext cx="1418438" cy="14368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401188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การตั้งค่า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Widget Step H 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และ 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Step V (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ต่อ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B5979D9-F5FA-4A64-B05B-254569FB7DBA}"/>
              </a:ext>
            </a:extLst>
          </p:cNvPr>
          <p:cNvPicPr/>
          <p:nvPr/>
        </p:nvPicPr>
        <p:blipFill rotWithShape="1">
          <a:blip r:embed="rId3"/>
          <a:srcRect b="-174"/>
          <a:stretch/>
        </p:blipFill>
        <p:spPr bwMode="auto">
          <a:xfrm>
            <a:off x="1079500" y="1860703"/>
            <a:ext cx="2499159" cy="445119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534F17DD-8B9C-4170-92B1-5C205C8F80AA}"/>
              </a:ext>
            </a:extLst>
          </p:cNvPr>
          <p:cNvSpPr/>
          <p:nvPr/>
        </p:nvSpPr>
        <p:spPr>
          <a:xfrm>
            <a:off x="1136011" y="2446794"/>
            <a:ext cx="712720" cy="9036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73A7B59-A4A6-4053-AA79-E42E158D0EC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968495" y="1837006"/>
            <a:ext cx="2499157" cy="4444343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A8CC8627-D99F-4DD8-87D2-B7D51D34610A}"/>
              </a:ext>
            </a:extLst>
          </p:cNvPr>
          <p:cNvSpPr/>
          <p:nvPr/>
        </p:nvSpPr>
        <p:spPr>
          <a:xfrm>
            <a:off x="3963615" y="3515705"/>
            <a:ext cx="2499159" cy="42083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46E1BAB-3350-4857-A888-973C4434BD5F}"/>
              </a:ext>
            </a:extLst>
          </p:cNvPr>
          <p:cNvCxnSpPr>
            <a:cxnSpLocks/>
          </p:cNvCxnSpPr>
          <p:nvPr/>
        </p:nvCxnSpPr>
        <p:spPr>
          <a:xfrm flipH="1">
            <a:off x="6462773" y="3728468"/>
            <a:ext cx="82614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Box 20">
            <a:extLst>
              <a:ext uri="{FF2B5EF4-FFF2-40B4-BE49-F238E27FC236}">
                <a16:creationId xmlns:a16="http://schemas.microsoft.com/office/drawing/2014/main" id="{B38EAE3D-6139-430B-8292-07FB83341B0A}"/>
              </a:ext>
            </a:extLst>
          </p:cNvPr>
          <p:cNvSpPr txBox="1"/>
          <p:nvPr/>
        </p:nvSpPr>
        <p:spPr>
          <a:xfrm>
            <a:off x="7288919" y="3515705"/>
            <a:ext cx="1397881" cy="46856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th-TH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H SarabunPSK" panose="020B0500040200020003" pitchFamily="34" charset="-34"/>
              </a:rPr>
              <a:t>ตั้งชื่อ </a:t>
            </a:r>
            <a:r>
              <a:rPr lang="en-US" sz="2400" dirty="0">
                <a:effectLst/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Widget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9BC7AEB-5EDC-44E3-A474-0AE4D07F2392}"/>
              </a:ext>
            </a:extLst>
          </p:cNvPr>
          <p:cNvSpPr/>
          <p:nvPr/>
        </p:nvSpPr>
        <p:spPr>
          <a:xfrm>
            <a:off x="4017166" y="4188113"/>
            <a:ext cx="712720" cy="42083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44074FB-C505-49B1-8AD6-21BE80806222}"/>
              </a:ext>
            </a:extLst>
          </p:cNvPr>
          <p:cNvCxnSpPr>
            <a:cxnSpLocks/>
          </p:cNvCxnSpPr>
          <p:nvPr/>
        </p:nvCxnSpPr>
        <p:spPr>
          <a:xfrm flipH="1">
            <a:off x="4729888" y="4408444"/>
            <a:ext cx="254753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Box 21">
            <a:extLst>
              <a:ext uri="{FF2B5EF4-FFF2-40B4-BE49-F238E27FC236}">
                <a16:creationId xmlns:a16="http://schemas.microsoft.com/office/drawing/2014/main" id="{24CFFEEA-9BF9-4813-A2A1-6E84D088ACEE}"/>
              </a:ext>
            </a:extLst>
          </p:cNvPr>
          <p:cNvSpPr txBox="1"/>
          <p:nvPr/>
        </p:nvSpPr>
        <p:spPr>
          <a:xfrm>
            <a:off x="7277426" y="4164249"/>
            <a:ext cx="1409374" cy="46856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th-TH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H SarabunPSK" panose="020B0500040200020003" pitchFamily="34" charset="-34"/>
              </a:rPr>
              <a:t>เลือกขาใช้งาน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C9077ED-497F-41DC-9AE8-759BD45BE9F7}"/>
              </a:ext>
            </a:extLst>
          </p:cNvPr>
          <p:cNvSpPr/>
          <p:nvPr/>
        </p:nvSpPr>
        <p:spPr>
          <a:xfrm>
            <a:off x="6642838" y="1929203"/>
            <a:ext cx="50665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•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จะได้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มาอยู่ที่หน้าโปรเจค ให้กดไปที่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 </a:t>
            </a:r>
          </a:p>
          <a:p>
            <a:pPr lvl="1"/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เพื่อทำการตั้งค่า</a:t>
            </a:r>
          </a:p>
          <a:p>
            <a:pPr lvl="1"/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•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ตั้งชื่อของ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และ เข้าไปเลือกขาการใช้งาน</a:t>
            </a:r>
          </a:p>
        </p:txBody>
      </p:sp>
    </p:spTree>
    <p:extLst>
      <p:ext uri="{BB962C8B-B14F-4D97-AF65-F5344CB8AC3E}">
        <p14:creationId xmlns:p14="http://schemas.microsoft.com/office/powerpoint/2010/main" val="408433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การตั้งค่า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Widget Step H 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และ 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Step V (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ต่อ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583DDE2-0D43-4271-8D6A-F6F67DF5EBA7}"/>
              </a:ext>
            </a:extLst>
          </p:cNvPr>
          <p:cNvGrpSpPr/>
          <p:nvPr/>
        </p:nvGrpSpPr>
        <p:grpSpPr>
          <a:xfrm>
            <a:off x="1104900" y="1476282"/>
            <a:ext cx="2858336" cy="5083811"/>
            <a:chOff x="1468864" y="1438183"/>
            <a:chExt cx="1999072" cy="3555532"/>
          </a:xfrm>
        </p:grpSpPr>
        <p:pic>
          <p:nvPicPr>
            <p:cNvPr id="15" name="Picture 14" descr="https://scontent.fbkk8-3.fna.fbcdn.net/v/t1.15752-9/43604350_1112984118878569_8820376840314028032_n.png?_nc_cat=100&amp;_nc_ht=scontent.fbkk8-3.fna&amp;oh=60cfef097e4cd6b47565157d28015cc8&amp;oe=5C481584">
              <a:extLst>
                <a:ext uri="{FF2B5EF4-FFF2-40B4-BE49-F238E27FC236}">
                  <a16:creationId xmlns:a16="http://schemas.microsoft.com/office/drawing/2014/main" id="{255DAD65-8BE9-429E-B937-BB1014FD5975}"/>
                </a:ext>
              </a:extLst>
            </p:cNvPr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68864" y="1438183"/>
              <a:ext cx="1999072" cy="355553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1D05A23-1929-4409-99AF-894860306112}"/>
                </a:ext>
              </a:extLst>
            </p:cNvPr>
            <p:cNvSpPr/>
            <p:nvPr/>
          </p:nvSpPr>
          <p:spPr>
            <a:xfrm>
              <a:off x="1468864" y="4095385"/>
              <a:ext cx="1999072" cy="24579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F968973C-DF67-49C4-A2A3-057B10CE46FF}"/>
              </a:ext>
            </a:extLst>
          </p:cNvPr>
          <p:cNvSpPr/>
          <p:nvPr/>
        </p:nvSpPr>
        <p:spPr>
          <a:xfrm>
            <a:off x="4267201" y="1704883"/>
            <a:ext cx="68183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เลือกขา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Virtual &gt;&gt; PIN V0 (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เลือกขาใช้งานอื่นๆ ก็ได้ขึ้นอยู่กับโปรแกรมที่จะเขียน)</a:t>
            </a:r>
          </a:p>
        </p:txBody>
      </p:sp>
      <p:pic>
        <p:nvPicPr>
          <p:cNvPr id="28" name="Picture 27" descr="https://scontent.fbkk8-3.fna.fbcdn.net/v/t1.15752-9/43604350_1112984118878569_8820376840314028032_n.png?_nc_cat=100&amp;_nc_ht=scontent.fbkk8-3.fna&amp;oh=60cfef097e4cd6b47565157d28015cc8&amp;oe=5C481584">
            <a:extLst>
              <a:ext uri="{FF2B5EF4-FFF2-40B4-BE49-F238E27FC236}">
                <a16:creationId xmlns:a16="http://schemas.microsoft.com/office/drawing/2014/main" id="{FAEA6906-DA62-4FCA-92C4-E74FA417A427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046" b="17544"/>
          <a:stretch/>
        </p:blipFill>
        <p:spPr bwMode="auto">
          <a:xfrm>
            <a:off x="5409488" y="3132515"/>
            <a:ext cx="4965227" cy="8309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90354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การตั้งค่า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Widget Step H 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และ 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Step V (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ต่อ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94C0D5B-70B7-48B1-BF7B-A9A2660F535E}"/>
              </a:ext>
            </a:extLst>
          </p:cNvPr>
          <p:cNvGrpSpPr/>
          <p:nvPr/>
        </p:nvGrpSpPr>
        <p:grpSpPr>
          <a:xfrm>
            <a:off x="1251132" y="1546317"/>
            <a:ext cx="2787468" cy="4957056"/>
            <a:chOff x="1003482" y="1527267"/>
            <a:chExt cx="1961657" cy="348848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5816AAF-BDE5-4BD3-AA75-52CF1C73FA76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1003482" y="1527267"/>
              <a:ext cx="1961657" cy="3488486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387C62E-8FB0-4518-A614-29E05F80DFDD}"/>
                </a:ext>
              </a:extLst>
            </p:cNvPr>
            <p:cNvSpPr/>
            <p:nvPr/>
          </p:nvSpPr>
          <p:spPr>
            <a:xfrm>
              <a:off x="1588231" y="3376294"/>
              <a:ext cx="1376908" cy="27242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6CDA53F3-BCBC-46FE-9B8D-C0CF536A0D0E}"/>
              </a:ext>
            </a:extLst>
          </p:cNvPr>
          <p:cNvSpPr/>
          <p:nvPr/>
        </p:nvSpPr>
        <p:spPr>
          <a:xfrm>
            <a:off x="4603524" y="1682934"/>
            <a:ext cx="58168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กำหนดค่าให้ส่งค่าตั้งแต่ 0-9 เมื่อตั้งค่าเสร็จแล้วกดกลับ</a:t>
            </a:r>
          </a:p>
          <a:p>
            <a:pPr marL="0" lvl="1"/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เสร็จสิ้นการตั้งค่าแอปพลิเคชัน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86D9515-F495-4B46-AEDE-F85EF3752991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410" b="26033"/>
          <a:stretch/>
        </p:blipFill>
        <p:spPr bwMode="auto">
          <a:xfrm>
            <a:off x="9484899" y="1682934"/>
            <a:ext cx="764575" cy="46166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23511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เขียนโปรแกรมควบคุม 7-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	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Step V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B27896-8CF0-4532-B62E-AF0871699A88}"/>
              </a:ext>
            </a:extLst>
          </p:cNvPr>
          <p:cNvSpPr/>
          <p:nvPr/>
        </p:nvSpPr>
        <p:spPr>
          <a:xfrm>
            <a:off x="1104900" y="1470123"/>
            <a:ext cx="105537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ตัวอย่างที่ 4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ควบคุมการแสดงตัวเลข 0-9 ในหลักที่ 1 บน 7-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โดยรับค่าจาก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Step V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บนแอปพลิเคชัน </a:t>
            </a:r>
            <a:r>
              <a:rPr lang="en-US" sz="24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Blynk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3B6148-BB9A-45F3-B1FB-69DEFA687FC2}"/>
              </a:ext>
            </a:extLst>
          </p:cNvPr>
          <p:cNvSpPr/>
          <p:nvPr/>
        </p:nvSpPr>
        <p:spPr>
          <a:xfrm>
            <a:off x="1104900" y="1997916"/>
            <a:ext cx="39276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ลักษณะการต่อสายใช้งานบนชุดบอร์ดทดลอง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DB5AA6C-9E91-41E6-9E86-21E78BF6B1B2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8688" y="2525709"/>
            <a:ext cx="6174624" cy="42560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87303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เขียนโปรแกรมควบคุม 7-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โดยใช้ 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Widget Step V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B27896-8CF0-4532-B62E-AF0871699A88}"/>
              </a:ext>
            </a:extLst>
          </p:cNvPr>
          <p:cNvSpPr/>
          <p:nvPr/>
        </p:nvSpPr>
        <p:spPr>
          <a:xfrm>
            <a:off x="1104900" y="1470123"/>
            <a:ext cx="105537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โปรแกรม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ควบคุมการแสดงตัวเลข 0-9 บน 7-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ด้วยแอปพลิเคชัน </a:t>
            </a:r>
            <a:r>
              <a:rPr lang="en-US" sz="24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Blynk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7" name="Text Box 398">
            <a:extLst>
              <a:ext uri="{FF2B5EF4-FFF2-40B4-BE49-F238E27FC236}">
                <a16:creationId xmlns:a16="http://schemas.microsoft.com/office/drawing/2014/main" id="{1F965A2C-27C8-4CA2-B1FC-3C4A5640FD76}"/>
              </a:ext>
            </a:extLst>
          </p:cNvPr>
          <p:cNvSpPr txBox="1"/>
          <p:nvPr/>
        </p:nvSpPr>
        <p:spPr>
          <a:xfrm>
            <a:off x="794703" y="1933176"/>
            <a:ext cx="4991100" cy="4305590"/>
          </a:xfrm>
          <a:prstGeom prst="rect">
            <a:avLst/>
          </a:prstGeom>
          <a:solidFill>
            <a:schemeClr val="lt1"/>
          </a:solidFill>
          <a:ln w="28575">
            <a:solidFill>
              <a:schemeClr val="accent6">
                <a:lumMod val="75000"/>
              </a:schemeClr>
            </a:solidFill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#include &lt;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segIC.h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&gt;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#include &lt;BlynkSimpleEsp8266.h&gt;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segIC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 seg;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const char* 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ssid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  = "IoT_Smart01";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const char* password  = "12345678";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const char* token = "2e2d1e5e28794daf";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 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int T1;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 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BLYNK_CONNECTED(){</a:t>
            </a:r>
            <a:r>
              <a:rPr lang="en-US" sz="1600" dirty="0">
                <a:effectLst/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	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Blynk.syncVirtual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(V0);	}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 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BLYNK_WRITE(V0){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T1 = 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param.asInt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();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}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 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</p:txBody>
      </p:sp>
      <p:sp>
        <p:nvSpPr>
          <p:cNvPr id="9" name="Text Box 398">
            <a:extLst>
              <a:ext uri="{FF2B5EF4-FFF2-40B4-BE49-F238E27FC236}">
                <a16:creationId xmlns:a16="http://schemas.microsoft.com/office/drawing/2014/main" id="{672EF872-CF3F-49A7-B6BE-CD6E4DAC79A0}"/>
              </a:ext>
            </a:extLst>
          </p:cNvPr>
          <p:cNvSpPr txBox="1"/>
          <p:nvPr/>
        </p:nvSpPr>
        <p:spPr>
          <a:xfrm>
            <a:off x="6096000" y="1933176"/>
            <a:ext cx="5456307" cy="4305590"/>
          </a:xfrm>
          <a:prstGeom prst="rect">
            <a:avLst/>
          </a:prstGeom>
          <a:solidFill>
            <a:schemeClr val="lt1"/>
          </a:solidFill>
          <a:ln w="28575">
            <a:solidFill>
              <a:schemeClr val="accent6">
                <a:lumMod val="75000"/>
              </a:schemeClr>
            </a:solidFill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void setup() {</a:t>
            </a: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</a:t>
            </a:r>
            <a:r>
              <a:rPr lang="en-US" sz="1600" dirty="0" err="1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Blynk.begin</a:t>
            </a: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(token, </a:t>
            </a:r>
            <a:r>
              <a:rPr lang="en-US" sz="1600" dirty="0" err="1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ssid</a:t>
            </a: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, password);</a:t>
            </a: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seg.segment2();</a:t>
            </a: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seg.digit1(0);</a:t>
            </a: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}</a:t>
            </a: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 </a:t>
            </a: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void loop() {</a:t>
            </a: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</a:t>
            </a:r>
            <a:r>
              <a:rPr lang="en-US" sz="1600" dirty="0" err="1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Blynk.run</a:t>
            </a: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();</a:t>
            </a: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seg.digit1(T1);</a:t>
            </a: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delay(10);</a:t>
            </a: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70971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เขียนโปรแกรมควบคุม 7-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โดยใช้ 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Widget Step V (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ต่อ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B67609-0202-4BC6-830D-97A09A339885}"/>
              </a:ext>
            </a:extLst>
          </p:cNvPr>
          <p:cNvSpPr/>
          <p:nvPr/>
        </p:nvSpPr>
        <p:spPr>
          <a:xfrm>
            <a:off x="1104900" y="1470123"/>
            <a:ext cx="105537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เขียนโปรแกรมคอมไพล์ลงบอร์ดและทดลองกดสวิตช์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Push button(0)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ดูผลลัพธ์ผ่าน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7-Segment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3F6B20-1232-49FA-B300-5882B953D947}"/>
              </a:ext>
            </a:extLst>
          </p:cNvPr>
          <p:cNvPicPr/>
          <p:nvPr/>
        </p:nvPicPr>
        <p:blipFill rotWithShape="1">
          <a:blip r:embed="rId3"/>
          <a:srcRect l="19748" t="9612" r="4708" b="6830"/>
          <a:stretch/>
        </p:blipFill>
        <p:spPr bwMode="auto">
          <a:xfrm>
            <a:off x="3254903" y="1969888"/>
            <a:ext cx="5680676" cy="471267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285534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สรุป</a:t>
            </a:r>
            <a:endParaRPr lang="en-US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1DC2E9C-CDAF-4BBA-8801-E4346D15E924}"/>
              </a:ext>
            </a:extLst>
          </p:cNvPr>
          <p:cNvSpPr txBox="1"/>
          <p:nvPr/>
        </p:nvSpPr>
        <p:spPr>
          <a:xfrm>
            <a:off x="1104900" y="1454350"/>
            <a:ext cx="998068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	การเขียนโปรแกรมใดก็ตามข้อควรระวังคือค่าผิดพลาดของโปรแกรมที่ใช้การป้อนข้อมูลจากตัวผู้ใช้เอง ซึ่งเวลาในการเร็วมากจนอาจทำให้การป้อนข้อมูลของตัวผู้ใช้เป็นข้อด้วยจนอาจจะทำให้โปรแกรมนั้นมีข้อผิดพลาดสูง แต่การแก้ไขปัญหาเหล่านี้สามารถเขียนโปรแกรมแก้ไขได้เพียงแค่ ต้องทราบว่าจะแก้ไขจุดไหนอย่างไรการแก้ไขข้องแต่บุคคลอาจจะแตกต่างกันออกไป ขึ้นอยู่กับกระบวนการความคิดของคนนั้นๆ ดังนั้นจึงมีคำพูดนึงไว้เสมอว่าการเขียนโปรแกรม จะดูกันที่ผลลัพธ์เป็นสำคัญ และการใช้งานผ่านแอปพลิเคชัน </a:t>
            </a:r>
            <a:r>
              <a:rPr lang="en-US" sz="24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Blynk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จะต้องหากต้องการต้องการให้ใช้งานมีประสิทธิภาพได้ยิ่งขึ้น จะต้องมีการอัปเดตขา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Virtual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เพื่อให้ค่าที่มีคงอยู่ และสามารถใช้งานต่อจากค่าเดิมได้อย่าง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Real Time</a:t>
            </a:r>
            <a:endParaRPr lang="th-TH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123148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กิจกรรม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B67609-0202-4BC6-830D-97A09A339885}"/>
              </a:ext>
            </a:extLst>
          </p:cNvPr>
          <p:cNvSpPr/>
          <p:nvPr/>
        </p:nvSpPr>
        <p:spPr>
          <a:xfrm>
            <a:off x="1104900" y="1470123"/>
            <a:ext cx="105537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1. ออกแบบโปรแกรมรับค่าสวิตช์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Push Button (0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และ 1) และควบคุมการเพิ่มลดค่าที่ 7-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แสดงในช่วง 0-9 (เติมโปรแกรมด้านล่างให้สมบูรณ์และอัปโหลดเพื่อทดสอบ)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D3E75F0-0B81-4BCA-BA82-4267BFF97B0A}"/>
              </a:ext>
            </a:extLst>
          </p:cNvPr>
          <p:cNvSpPr/>
          <p:nvPr/>
        </p:nvSpPr>
        <p:spPr>
          <a:xfrm>
            <a:off x="1104900" y="2301120"/>
            <a:ext cx="1866217" cy="4875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thaiDist">
              <a:lnSpc>
                <a:spcPct val="107000"/>
              </a:lnSpc>
            </a:pPr>
            <a:r>
              <a:rPr lang="th-TH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โปรแกรม (</a:t>
            </a:r>
            <a:r>
              <a:rPr lang="en-US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Coding</a:t>
            </a:r>
            <a:r>
              <a:rPr lang="th-TH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)</a:t>
            </a:r>
            <a:endParaRPr lang="en-US" sz="1600" dirty="0">
              <a:effectLst/>
              <a:latin typeface="TH SarabunPSK" panose="020B0500040200020003" pitchFamily="34" charset="-34"/>
              <a:ea typeface="Calibri" panose="020F0502020204030204" pitchFamily="34" charset="0"/>
              <a:cs typeface="TH SarabunPSK" panose="020B0500040200020003" pitchFamily="34" charset="-34"/>
            </a:endParaRPr>
          </a:p>
        </p:txBody>
      </p:sp>
      <p:sp>
        <p:nvSpPr>
          <p:cNvPr id="6" name="Text Box 646">
            <a:extLst>
              <a:ext uri="{FF2B5EF4-FFF2-40B4-BE49-F238E27FC236}">
                <a16:creationId xmlns:a16="http://schemas.microsoft.com/office/drawing/2014/main" id="{A607FA90-B127-404A-86FF-9CE08518F17C}"/>
              </a:ext>
            </a:extLst>
          </p:cNvPr>
          <p:cNvSpPr txBox="1"/>
          <p:nvPr/>
        </p:nvSpPr>
        <p:spPr>
          <a:xfrm>
            <a:off x="4514091" y="3167929"/>
            <a:ext cx="3162300" cy="2777904"/>
          </a:xfrm>
          <a:prstGeom prst="rect">
            <a:avLst/>
          </a:prstGeom>
          <a:solidFill>
            <a:schemeClr val="lt1"/>
          </a:solidFill>
          <a:ln w="28575">
            <a:solidFill>
              <a:schemeClr val="accent6">
                <a:lumMod val="75000"/>
              </a:schemeClr>
            </a:solidFill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#include &lt;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segIC.h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&gt;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segIC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 seg;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int num = </a:t>
            </a: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0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int flag = 0;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void setup() {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th-T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seg.segment</a:t>
            </a: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2</a:t>
            </a:r>
            <a:r>
              <a:rPr lang="th-TH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()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th-T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urier New" panose="02070309020205020404" pitchFamily="49" charset="0"/>
              </a:rPr>
              <a:t>	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seg.digit</a:t>
            </a:r>
            <a:r>
              <a:rPr lang="th-TH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1(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0</a:t>
            </a:r>
            <a:r>
              <a:rPr lang="th-TH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)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th-T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urier New" panose="02070309020205020404" pitchFamily="49" charset="0"/>
              </a:rPr>
              <a:t>	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pinMode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(</a:t>
            </a:r>
            <a:r>
              <a:rPr lang="th-TH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.....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,</a:t>
            </a:r>
            <a:r>
              <a:rPr lang="th-TH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........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);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th-T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urier New" panose="02070309020205020404" pitchFamily="49" charset="0"/>
              </a:rPr>
              <a:t>	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pinMode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(</a:t>
            </a:r>
            <a:r>
              <a:rPr lang="th-TH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....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,</a:t>
            </a:r>
            <a:r>
              <a:rPr lang="th-TH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.........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);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}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49958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การแสดงผล 7-</a:t>
            </a:r>
            <a:r>
              <a:rPr lang="en-US" sz="4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519A895-F019-4932-A1AF-816634A3E036}"/>
              </a:ext>
            </a:extLst>
          </p:cNvPr>
          <p:cNvSpPr/>
          <p:nvPr/>
        </p:nvSpPr>
        <p:spPr>
          <a:xfrm>
            <a:off x="1104900" y="1567934"/>
            <a:ext cx="998068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	7-Segment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จะเป็นการนำเอาหลอด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LED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ทั้งหมด 7 หลอด มาจัดรูปแบบจนเป็นลักษณะของเลข 8 เพื่อให้สามารถแสดงตัวเลขได้ทั้งหมด และมี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dot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เพิ่มขึ้นมาอีก 1 ดวง 7-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แบ่งเป็นชนิดได้ 2 ชนิด คือ</a:t>
            </a:r>
            <a:endParaRPr lang="th-TH" sz="2400" b="1" dirty="0">
              <a:latin typeface="TH SarabunPSK" panose="020B0500040200020003" pitchFamily="34" charset="-34"/>
              <a:ea typeface="Calibri" panose="020F0502020204030204" pitchFamily="34" charset="0"/>
              <a:cs typeface="TH SarabunPSK" panose="020B0500040200020003" pitchFamily="34" charset="-3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1E2707D-96E7-452A-8246-7FEE949BE4F3}"/>
              </a:ext>
            </a:extLst>
          </p:cNvPr>
          <p:cNvGrpSpPr/>
          <p:nvPr/>
        </p:nvGrpSpPr>
        <p:grpSpPr>
          <a:xfrm>
            <a:off x="2090176" y="2933341"/>
            <a:ext cx="8010129" cy="2522309"/>
            <a:chOff x="814275" y="2114191"/>
            <a:chExt cx="8010129" cy="2522309"/>
          </a:xfrm>
        </p:grpSpPr>
        <p:pic>
          <p:nvPicPr>
            <p:cNvPr id="8" name="Picture 7" descr="à¸à¸¥à¸à¸²à¸£à¸à¹à¸à¸«à¸²à¸£à¸¹à¸à¸ à¸²à¸à¸ªà¸³à¸«à¸£à¸±à¸ 7-segment">
              <a:extLst>
                <a:ext uri="{FF2B5EF4-FFF2-40B4-BE49-F238E27FC236}">
                  <a16:creationId xmlns:a16="http://schemas.microsoft.com/office/drawing/2014/main" id="{1C93C3C9-1E64-449F-B875-E52CF8BED1D2}"/>
                </a:ext>
              </a:extLst>
            </p:cNvPr>
            <p:cNvPicPr/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568" t="5983" r="-23"/>
            <a:stretch/>
          </p:blipFill>
          <p:spPr bwMode="auto">
            <a:xfrm>
              <a:off x="814275" y="2114191"/>
              <a:ext cx="1757779" cy="25223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3890F45-EFD7-4E32-BB67-1CBE6DF2A325}"/>
                </a:ext>
              </a:extLst>
            </p:cNvPr>
            <p:cNvSpPr/>
            <p:nvPr/>
          </p:nvSpPr>
          <p:spPr>
            <a:xfrm>
              <a:off x="3242549" y="2822176"/>
              <a:ext cx="5581855" cy="8826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07000"/>
                </a:lnSpc>
              </a:pPr>
              <a:r>
                <a:rPr lang="en-US" sz="2400" dirty="0">
                  <a:latin typeface="TH SarabunPSK" panose="020B0500040200020003" pitchFamily="34" charset="-34"/>
                  <a:ea typeface="Roboto Condensed Light" panose="020B0604020202020204" charset="0"/>
                  <a:cs typeface="TH SarabunPSK" panose="020B0500040200020003" pitchFamily="34" charset="-34"/>
                </a:rPr>
                <a:t>Common Anode </a:t>
              </a:r>
              <a:r>
                <a:rPr lang="th-TH" sz="2400" dirty="0">
                  <a:latin typeface="TH SarabunPSK" panose="020B0500040200020003" pitchFamily="34" charset="-34"/>
                  <a:ea typeface="Roboto Condensed Light" panose="020B0604020202020204" charset="0"/>
                  <a:cs typeface="TH SarabunPSK" panose="020B0500040200020003" pitchFamily="34" charset="-34"/>
                </a:rPr>
                <a:t>คือ ขาคอมม่อนจะต้องต่ออยู่กับขั้วบวก แล้วขาอื่นๆ ต่ออยู่กับกราวด์ จึงจะทำให้ส่วนนั้นๆติดสว่าง</a:t>
              </a:r>
              <a:endParaRPr lang="en-US" sz="6000" dirty="0">
                <a:latin typeface="TH SarabunPSK" panose="020B0500040200020003" pitchFamily="34" charset="-34"/>
                <a:ea typeface="Roboto Condensed Light" panose="020B0604020202020204" charset="0"/>
                <a:cs typeface="TH SarabunPSK" panose="020B0500040200020003" pitchFamily="34" charset="-34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A2047BC8-9FAC-4CCE-8BE3-7903066D9263}"/>
              </a:ext>
            </a:extLst>
          </p:cNvPr>
          <p:cNvGrpSpPr/>
          <p:nvPr/>
        </p:nvGrpSpPr>
        <p:grpSpPr>
          <a:xfrm>
            <a:off x="2129305" y="2933341"/>
            <a:ext cx="7971000" cy="2522309"/>
            <a:chOff x="847555" y="2114683"/>
            <a:chExt cx="7971000" cy="2522309"/>
          </a:xfrm>
        </p:grpSpPr>
        <p:pic>
          <p:nvPicPr>
            <p:cNvPr id="12" name="Picture 11" descr="à¸à¸¥à¸à¸²à¸£à¸à¹à¸à¸«à¸²à¸£à¸¹à¸à¸ à¸²à¸à¸ªà¸³à¸«à¸£à¸±à¸ 7-segment">
              <a:extLst>
                <a:ext uri="{FF2B5EF4-FFF2-40B4-BE49-F238E27FC236}">
                  <a16:creationId xmlns:a16="http://schemas.microsoft.com/office/drawing/2014/main" id="{AE8B972B-8970-41CF-B8D9-3B5AA824C032}"/>
                </a:ext>
              </a:extLst>
            </p:cNvPr>
            <p:cNvPicPr/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51" t="5983" r="53798"/>
            <a:stretch/>
          </p:blipFill>
          <p:spPr bwMode="auto">
            <a:xfrm>
              <a:off x="847555" y="2114683"/>
              <a:ext cx="1757780" cy="25223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7073AAC-3B29-4908-A218-E6E50A9B9BAF}"/>
                </a:ext>
              </a:extLst>
            </p:cNvPr>
            <p:cNvSpPr/>
            <p:nvPr/>
          </p:nvSpPr>
          <p:spPr>
            <a:xfrm>
              <a:off x="3236700" y="2824903"/>
              <a:ext cx="5581855" cy="8826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07000"/>
                </a:lnSpc>
              </a:pPr>
              <a:r>
                <a:rPr lang="en-US" sz="2400" dirty="0">
                  <a:latin typeface="TH SarabunPSK" panose="020B0500040200020003" pitchFamily="34" charset="-34"/>
                  <a:ea typeface="Roboto Condensed Light" panose="020B0604020202020204" charset="0"/>
                  <a:cs typeface="TH SarabunPSK" panose="020B0500040200020003" pitchFamily="34" charset="-34"/>
                </a:rPr>
                <a:t>Common Cathode </a:t>
              </a:r>
              <a:r>
                <a:rPr lang="th-TH" sz="2400" dirty="0">
                  <a:latin typeface="TH SarabunPSK" panose="020B0500040200020003" pitchFamily="34" charset="-34"/>
                  <a:ea typeface="Roboto Condensed Light" panose="020B0604020202020204" charset="0"/>
                  <a:cs typeface="TH SarabunPSK" panose="020B0500040200020003" pitchFamily="34" charset="-34"/>
                </a:rPr>
                <a:t>คือ ขาคอมม่อนจะต้องต่ออยู่กับขั้วลบ แล้วขาอื่นๆ ต่ออยู่กับขั้วบวก จึงจะทำให้ส่วนนั้นๆติดสว่าง</a:t>
              </a:r>
              <a:endParaRPr lang="en-US" sz="6000" dirty="0">
                <a:latin typeface="TH SarabunPSK" panose="020B0500040200020003" pitchFamily="34" charset="-34"/>
                <a:ea typeface="Roboto Condensed Light" panose="020B0604020202020204" charset="0"/>
                <a:cs typeface="TH SarabunPSK" panose="020B0500040200020003" pitchFamily="34" charset="-34"/>
              </a:endParaRPr>
            </a:p>
          </p:txBody>
        </p:sp>
      </p:grpSp>
      <p:pic>
        <p:nvPicPr>
          <p:cNvPr id="15" name="Picture 2" descr="à¸à¸¥à¸à¸²à¸£à¸à¹à¸à¸«à¸²à¸£à¸¹à¸à¸ à¸²à¸à¸ªà¸³à¸«à¸£à¸±à¸ common cathode 7 segment gif">
            <a:extLst>
              <a:ext uri="{FF2B5EF4-FFF2-40B4-BE49-F238E27FC236}">
                <a16:creationId xmlns:a16="http://schemas.microsoft.com/office/drawing/2014/main" id="{672212DA-8B0C-466A-9BA3-8A659B50356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9829" y="2933341"/>
            <a:ext cx="5950823" cy="3576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8154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กิจกรรม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D3E75F0-0B81-4BCA-BA82-4267BFF97B0A}"/>
              </a:ext>
            </a:extLst>
          </p:cNvPr>
          <p:cNvSpPr/>
          <p:nvPr/>
        </p:nvSpPr>
        <p:spPr>
          <a:xfrm>
            <a:off x="1104900" y="1442657"/>
            <a:ext cx="2332690" cy="4875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thaiDist">
              <a:lnSpc>
                <a:spcPct val="107000"/>
              </a:lnSpc>
            </a:pPr>
            <a:r>
              <a:rPr lang="th-TH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โปรแกรม (</a:t>
            </a:r>
            <a:r>
              <a:rPr lang="en-US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Coding</a:t>
            </a:r>
            <a:r>
              <a:rPr lang="th-TH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)</a:t>
            </a:r>
            <a:r>
              <a:rPr lang="en-US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 (</a:t>
            </a:r>
            <a:r>
              <a:rPr lang="th-TH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ต่อ</a:t>
            </a:r>
            <a:r>
              <a:rPr lang="en-US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)</a:t>
            </a:r>
            <a:endParaRPr lang="en-US" sz="1600" dirty="0">
              <a:effectLst/>
              <a:latin typeface="TH SarabunPSK" panose="020B0500040200020003" pitchFamily="34" charset="-34"/>
              <a:ea typeface="Calibri" panose="020F0502020204030204" pitchFamily="34" charset="0"/>
              <a:cs typeface="TH SarabunPSK" panose="020B0500040200020003" pitchFamily="34" charset="-34"/>
            </a:endParaRPr>
          </a:p>
        </p:txBody>
      </p:sp>
      <p:sp>
        <p:nvSpPr>
          <p:cNvPr id="7" name="Text Box 646">
            <a:extLst>
              <a:ext uri="{FF2B5EF4-FFF2-40B4-BE49-F238E27FC236}">
                <a16:creationId xmlns:a16="http://schemas.microsoft.com/office/drawing/2014/main" id="{47942811-A639-4291-A58E-20D4B0D6ECD9}"/>
              </a:ext>
            </a:extLst>
          </p:cNvPr>
          <p:cNvSpPr txBox="1"/>
          <p:nvPr/>
        </p:nvSpPr>
        <p:spPr>
          <a:xfrm>
            <a:off x="1104900" y="2199658"/>
            <a:ext cx="5010909" cy="3001983"/>
          </a:xfrm>
          <a:prstGeom prst="rect">
            <a:avLst/>
          </a:prstGeom>
          <a:solidFill>
            <a:schemeClr val="lt1"/>
          </a:solidFill>
          <a:ln w="28575">
            <a:solidFill>
              <a:schemeClr val="accent6">
                <a:lumMod val="75000"/>
              </a:schemeClr>
            </a:solidFill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void loop() {</a:t>
            </a: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int sw1 = </a:t>
            </a:r>
            <a:r>
              <a:rPr lang="en-US" sz="1600" dirty="0" err="1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digitalRead</a:t>
            </a: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(.....);</a:t>
            </a: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int sw2 = </a:t>
            </a:r>
            <a:r>
              <a:rPr lang="en-US" sz="1600" dirty="0" err="1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digitalRead</a:t>
            </a: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(.....);</a:t>
            </a: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	seg.digit1(......);</a:t>
            </a:r>
          </a:p>
          <a:p>
            <a:pPr algn="thaiDist">
              <a:lnSpc>
                <a:spcPct val="107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Cordia New" panose="020B0304020202020204" pitchFamily="34" charset="-34"/>
              </a:rPr>
              <a:t> 	de.....(10);</a:t>
            </a:r>
          </a:p>
          <a:p>
            <a:r>
              <a:rPr lang="th-TH" sz="1600" dirty="0"/>
              <a:t>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if((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r>
              <a:rPr lang="th-TH" sz="1600" dirty="0">
                <a:latin typeface="Courier New" panose="02070309020205020404" pitchFamily="49" charset="0"/>
              </a:rPr>
              <a:t>1 !=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HIGH) &amp;&amp; (num &lt;= </a:t>
            </a:r>
            <a:r>
              <a:rPr lang="th-TH" sz="1600" dirty="0">
                <a:latin typeface="Courier New" panose="02070309020205020404" pitchFamily="49" charset="0"/>
              </a:rPr>
              <a:t>.....))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th-TH" sz="1600" dirty="0">
                <a:latin typeface="Courier New" panose="02070309020205020404" pitchFamily="49" charset="0"/>
              </a:rPr>
              <a:t>	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if(flag == </a:t>
            </a:r>
            <a:r>
              <a:rPr lang="th-TH" sz="1600" dirty="0">
                <a:latin typeface="Courier New" panose="02070309020205020404" pitchFamily="49" charset="0"/>
              </a:rPr>
              <a:t>0)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th-TH" sz="1600" dirty="0">
                <a:latin typeface="Courier New" panose="02070309020205020404" pitchFamily="49" charset="0"/>
              </a:rPr>
              <a:t>		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flag = </a:t>
            </a:r>
            <a:r>
              <a:rPr lang="th-TH" sz="1600" dirty="0">
                <a:latin typeface="Courier New" panose="02070309020205020404" pitchFamily="49" charset="0"/>
              </a:rPr>
              <a:t>1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th-TH" sz="1600" dirty="0">
                <a:latin typeface="Courier New" panose="02070309020205020404" pitchFamily="49" charset="0"/>
              </a:rPr>
              <a:t>		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num++;</a:t>
            </a:r>
          </a:p>
          <a:p>
            <a:r>
              <a:rPr lang="th-TH" sz="1600" dirty="0">
                <a:latin typeface="Courier New" panose="02070309020205020404" pitchFamily="49" charset="0"/>
              </a:rPr>
              <a:t>	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th-TH" sz="1600" dirty="0">
                <a:latin typeface="Courier New" panose="02070309020205020404" pitchFamily="49" charset="0"/>
              </a:rPr>
              <a:t>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th-TH" sz="1600" dirty="0">
                <a:latin typeface="Courier New" panose="02070309020205020404" pitchFamily="49" charset="0"/>
              </a:rPr>
              <a:t>	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</p:txBody>
      </p:sp>
      <p:sp>
        <p:nvSpPr>
          <p:cNvPr id="9" name="Text Box 646">
            <a:extLst>
              <a:ext uri="{FF2B5EF4-FFF2-40B4-BE49-F238E27FC236}">
                <a16:creationId xmlns:a16="http://schemas.microsoft.com/office/drawing/2014/main" id="{F5668FAD-4984-4060-8AE4-583617D0F07D}"/>
              </a:ext>
            </a:extLst>
          </p:cNvPr>
          <p:cNvSpPr txBox="1"/>
          <p:nvPr/>
        </p:nvSpPr>
        <p:spPr>
          <a:xfrm>
            <a:off x="6267450" y="2199658"/>
            <a:ext cx="5010909" cy="3001983"/>
          </a:xfrm>
          <a:prstGeom prst="rect">
            <a:avLst/>
          </a:prstGeom>
          <a:solidFill>
            <a:schemeClr val="lt1"/>
          </a:solidFill>
          <a:ln w="28575">
            <a:solidFill>
              <a:schemeClr val="accent6">
                <a:lumMod val="75000"/>
              </a:schemeClr>
            </a:solidFill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else if((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r>
              <a:rPr lang="th-TH" sz="1600" dirty="0">
                <a:latin typeface="Courier New" panose="02070309020205020404" pitchFamily="49" charset="0"/>
              </a:rPr>
              <a:t>2 !=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HIGH) &amp;&amp; (</a:t>
            </a:r>
            <a:r>
              <a:rPr lang="en-US" sz="1600" dirty="0">
                <a:latin typeface="Courier New" panose="02070309020205020404" pitchFamily="49" charset="0"/>
              </a:rPr>
              <a:t>……………</a:t>
            </a:r>
            <a:r>
              <a:rPr lang="th-TH" sz="1600" dirty="0">
                <a:latin typeface="Courier New" panose="02070309020205020404" pitchFamily="49" charset="0"/>
              </a:rPr>
              <a:t>))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th-TH" sz="1600" dirty="0">
                <a:latin typeface="Courier New" panose="02070309020205020404" pitchFamily="49" charset="0"/>
              </a:rPr>
              <a:t>	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if(flag == </a:t>
            </a:r>
            <a:r>
              <a:rPr lang="th-TH" sz="1600" dirty="0">
                <a:latin typeface="Courier New" panose="02070309020205020404" pitchFamily="49" charset="0"/>
              </a:rPr>
              <a:t>0)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th-TH" sz="1600" dirty="0">
                <a:latin typeface="Courier New" panose="02070309020205020404" pitchFamily="49" charset="0"/>
              </a:rPr>
              <a:t>		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flag = </a:t>
            </a:r>
            <a:r>
              <a:rPr lang="th-TH" sz="1600" dirty="0">
                <a:latin typeface="Courier New" panose="02070309020205020404" pitchFamily="49" charset="0"/>
              </a:rPr>
              <a:t>1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th-TH" sz="1600" dirty="0">
                <a:latin typeface="Courier New" panose="02070309020205020404" pitchFamily="49" charset="0"/>
              </a:rPr>
              <a:t>		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num--;</a:t>
            </a:r>
          </a:p>
          <a:p>
            <a:r>
              <a:rPr lang="th-TH" sz="1600" dirty="0">
                <a:latin typeface="Courier New" panose="02070309020205020404" pitchFamily="49" charset="0"/>
              </a:rPr>
              <a:t>	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th-TH" sz="1600" dirty="0">
                <a:latin typeface="Courier New" panose="02070309020205020404" pitchFamily="49" charset="0"/>
              </a:rPr>
              <a:t>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th-TH" sz="1600" dirty="0">
                <a:latin typeface="Courier New" panose="02070309020205020404" pitchFamily="49" charset="0"/>
              </a:rPr>
              <a:t>	......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th-TH" sz="1600" dirty="0">
                <a:latin typeface="Courier New" panose="02070309020205020404" pitchFamily="49" charset="0"/>
              </a:rPr>
              <a:t>	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flag = </a:t>
            </a:r>
            <a:r>
              <a:rPr lang="th-TH" sz="1600" dirty="0">
                <a:latin typeface="Courier New" panose="02070309020205020404" pitchFamily="49" charset="0"/>
              </a:rPr>
              <a:t>0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th-TH" sz="1600" dirty="0">
                <a:latin typeface="Courier New" panose="02070309020205020404" pitchFamily="49" charset="0"/>
              </a:rPr>
              <a:t>	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24934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กิจกรรม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B67609-0202-4BC6-830D-97A09A339885}"/>
              </a:ext>
            </a:extLst>
          </p:cNvPr>
          <p:cNvSpPr/>
          <p:nvPr/>
        </p:nvSpPr>
        <p:spPr>
          <a:xfrm>
            <a:off x="1104900" y="1470123"/>
            <a:ext cx="105537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2. ออกแบบ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Dashboard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โดยใช้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Step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โดยสร้าง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Step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ขึ้นมา 2 ตัว โดยที่</a:t>
            </a:r>
          </a:p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•	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Step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ตัวที่ 1 ควบคุมการเพิ่มลดของตัวเลขบน 7-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หลักที่ 1 (0-9)</a:t>
            </a:r>
          </a:p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•	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Step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ตัวที่ 2 ควบคุมการเพิ่มลดของตัวเลขบน 7-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หลักที่ 2 (0-9)</a:t>
            </a:r>
          </a:p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•	โดยให้ผู้เข้ารับการฝึกอบรม เติมภาพข้างล่างให้สมบูรณ์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DCB8500-3B99-4595-80E1-783563D82D1F}"/>
              </a:ext>
            </a:extLst>
          </p:cNvPr>
          <p:cNvPicPr/>
          <p:nvPr/>
        </p:nvPicPr>
        <p:blipFill rotWithShape="1">
          <a:blip r:embed="rId3"/>
          <a:srcRect b="6821"/>
          <a:stretch/>
        </p:blipFill>
        <p:spPr>
          <a:xfrm>
            <a:off x="8996997" y="1470123"/>
            <a:ext cx="2661603" cy="509945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1630CAD-3A75-4B0E-B962-25059F660139}"/>
              </a:ext>
            </a:extLst>
          </p:cNvPr>
          <p:cNvSpPr/>
          <p:nvPr/>
        </p:nvSpPr>
        <p:spPr>
          <a:xfrm>
            <a:off x="9006840" y="2004060"/>
            <a:ext cx="2570269" cy="456551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492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เฉลยกิจกรรม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B67609-0202-4BC6-830D-97A09A339885}"/>
              </a:ext>
            </a:extLst>
          </p:cNvPr>
          <p:cNvSpPr/>
          <p:nvPr/>
        </p:nvSpPr>
        <p:spPr>
          <a:xfrm>
            <a:off x="1104900" y="1470123"/>
            <a:ext cx="105537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1. ออกแบบโปรแกรมรับค่าสวิตช์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Push Button (0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และ 1) และควบคุมการเพิ่มลดค่าที่ 7-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แสดงในช่วง 0-9 (เติมโปรแกรมด้านล่างให้สมบูรณ์และอัปโหลดเพื่อทดสอบ)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D3E75F0-0B81-4BCA-BA82-4267BFF97B0A}"/>
              </a:ext>
            </a:extLst>
          </p:cNvPr>
          <p:cNvSpPr/>
          <p:nvPr/>
        </p:nvSpPr>
        <p:spPr>
          <a:xfrm>
            <a:off x="1104900" y="2301120"/>
            <a:ext cx="1866217" cy="4875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thaiDist">
              <a:lnSpc>
                <a:spcPct val="107000"/>
              </a:lnSpc>
            </a:pPr>
            <a:r>
              <a:rPr lang="th-TH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โปรแกรม (</a:t>
            </a:r>
            <a:r>
              <a:rPr lang="en-US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Coding</a:t>
            </a:r>
            <a:r>
              <a:rPr lang="th-TH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)</a:t>
            </a:r>
            <a:endParaRPr lang="en-US" sz="1600" dirty="0">
              <a:effectLst/>
              <a:latin typeface="TH SarabunPSK" panose="020B0500040200020003" pitchFamily="34" charset="-34"/>
              <a:ea typeface="Calibri" panose="020F0502020204030204" pitchFamily="34" charset="0"/>
              <a:cs typeface="TH SarabunPSK" panose="020B0500040200020003" pitchFamily="34" charset="-3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2C1E80-8F4D-420F-9194-232D043CEF16}"/>
              </a:ext>
            </a:extLst>
          </p:cNvPr>
          <p:cNvPicPr/>
          <p:nvPr/>
        </p:nvPicPr>
        <p:blipFill rotWithShape="1">
          <a:blip r:embed="rId3"/>
          <a:srcRect r="55915" b="58447"/>
          <a:stretch/>
        </p:blipFill>
        <p:spPr>
          <a:xfrm>
            <a:off x="4210049" y="2788626"/>
            <a:ext cx="4343401" cy="3808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833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กิจกรรม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D3E75F0-0B81-4BCA-BA82-4267BFF97B0A}"/>
              </a:ext>
            </a:extLst>
          </p:cNvPr>
          <p:cNvSpPr/>
          <p:nvPr/>
        </p:nvSpPr>
        <p:spPr>
          <a:xfrm>
            <a:off x="1104900" y="1442657"/>
            <a:ext cx="2332690" cy="4875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thaiDist">
              <a:lnSpc>
                <a:spcPct val="107000"/>
              </a:lnSpc>
            </a:pPr>
            <a:r>
              <a:rPr lang="th-TH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โปรแกรม (</a:t>
            </a:r>
            <a:r>
              <a:rPr lang="en-US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Coding</a:t>
            </a:r>
            <a:r>
              <a:rPr lang="th-TH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)</a:t>
            </a:r>
            <a:r>
              <a:rPr lang="en-US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 (</a:t>
            </a:r>
            <a:r>
              <a:rPr lang="th-TH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ต่อ</a:t>
            </a:r>
            <a:r>
              <a:rPr lang="en-US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)</a:t>
            </a:r>
            <a:endParaRPr lang="en-US" sz="1600" dirty="0">
              <a:effectLst/>
              <a:latin typeface="TH SarabunPSK" panose="020B0500040200020003" pitchFamily="34" charset="-34"/>
              <a:ea typeface="Calibri" panose="020F0502020204030204" pitchFamily="34" charset="0"/>
              <a:cs typeface="TH SarabunPSK" panose="020B0500040200020003" pitchFamily="34" charset="-34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CE0842-D54B-4CEF-88C2-979D4B0FBBD6}"/>
              </a:ext>
            </a:extLst>
          </p:cNvPr>
          <p:cNvPicPr/>
          <p:nvPr/>
        </p:nvPicPr>
        <p:blipFill rotWithShape="1">
          <a:blip r:embed="rId3"/>
          <a:srcRect l="443" t="43373" r="55879" b="4688"/>
          <a:stretch/>
        </p:blipFill>
        <p:spPr>
          <a:xfrm>
            <a:off x="3908786" y="1841263"/>
            <a:ext cx="4372910" cy="483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189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กิจกรรม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B67609-0202-4BC6-830D-97A09A339885}"/>
              </a:ext>
            </a:extLst>
          </p:cNvPr>
          <p:cNvSpPr/>
          <p:nvPr/>
        </p:nvSpPr>
        <p:spPr>
          <a:xfrm>
            <a:off x="1104900" y="1470123"/>
            <a:ext cx="105537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2. ออกแบบ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Dashboard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โดยใช้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Step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โดยสร้าง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Step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ขึ้นมา 2 ตัว โดยที่</a:t>
            </a:r>
          </a:p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•	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Step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ตัวที่ 1 ควบคุมการเพิ่มลดของตัวเลขบน 7-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หลักที่ 1 (0-9)</a:t>
            </a:r>
          </a:p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•	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Step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ตัวที่ 2 ควบคุมการเพิ่มลดของตัวเลขบน 7-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หลักที่ 2 (0-9)</a:t>
            </a:r>
          </a:p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•	โดยให้ผู้เข้ารับการฝึกอบรม เติมภาพข้างล่างให้สมบูรณ์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C33D9C-B28B-4667-8564-C5E4CF72B24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102040" y="1470123"/>
            <a:ext cx="2556560" cy="5311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886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กิจกรรม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D3E75F0-0B81-4BCA-BA82-4267BFF97B0A}"/>
              </a:ext>
            </a:extLst>
          </p:cNvPr>
          <p:cNvSpPr/>
          <p:nvPr/>
        </p:nvSpPr>
        <p:spPr>
          <a:xfrm>
            <a:off x="1338136" y="1442657"/>
            <a:ext cx="1866217" cy="4875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thaiDist">
              <a:lnSpc>
                <a:spcPct val="107000"/>
              </a:lnSpc>
            </a:pPr>
            <a:r>
              <a:rPr lang="th-TH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โปรแกรม (</a:t>
            </a:r>
            <a:r>
              <a:rPr lang="en-US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Coding</a:t>
            </a:r>
            <a:r>
              <a:rPr lang="th-TH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)</a:t>
            </a:r>
            <a:endParaRPr lang="en-US" sz="1600" dirty="0">
              <a:effectLst/>
              <a:latin typeface="TH SarabunPSK" panose="020B0500040200020003" pitchFamily="34" charset="-34"/>
              <a:ea typeface="Calibri" panose="020F0502020204030204" pitchFamily="34" charset="0"/>
              <a:cs typeface="TH SarabunPSK" panose="020B0500040200020003" pitchFamily="34" charset="-3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9569D3-1017-4FA9-9FFF-1D4F2DCB2B66}"/>
              </a:ext>
            </a:extLst>
          </p:cNvPr>
          <p:cNvPicPr/>
          <p:nvPr/>
        </p:nvPicPr>
        <p:blipFill rotWithShape="1">
          <a:blip r:embed="rId3"/>
          <a:srcRect t="15504" r="44001" b="36590"/>
          <a:stretch/>
        </p:blipFill>
        <p:spPr>
          <a:xfrm>
            <a:off x="1104900" y="2069863"/>
            <a:ext cx="5159695" cy="42302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9FDDFDF-411C-41EE-BDBD-FEE434CAE10F}"/>
              </a:ext>
            </a:extLst>
          </p:cNvPr>
          <p:cNvPicPr/>
          <p:nvPr/>
        </p:nvPicPr>
        <p:blipFill rotWithShape="1">
          <a:blip r:embed="rId3"/>
          <a:srcRect t="65671" r="44001" b="4630"/>
          <a:stretch/>
        </p:blipFill>
        <p:spPr>
          <a:xfrm>
            <a:off x="6416995" y="2069863"/>
            <a:ext cx="5697524" cy="289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075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34"/>
          <p:cNvSpPr txBox="1">
            <a:spLocks noGrp="1"/>
          </p:cNvSpPr>
          <p:nvPr>
            <p:ph type="ctrTitle" idx="4294967295"/>
          </p:nvPr>
        </p:nvSpPr>
        <p:spPr>
          <a:xfrm>
            <a:off x="1700200" y="4288875"/>
            <a:ext cx="8791600" cy="15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th-TH" sz="8000" dirty="0">
                <a:solidFill>
                  <a:srgbClr val="FF9800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จบหัวเรื่องที่ </a:t>
            </a:r>
            <a:r>
              <a:rPr lang="en-US" sz="8000" dirty="0">
                <a:solidFill>
                  <a:srgbClr val="FF9800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8</a:t>
            </a:r>
            <a:endParaRPr sz="8000" dirty="0">
              <a:solidFill>
                <a:srgbClr val="FF9800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17412" name="Picture 4" descr="à¸à¸¥à¸à¸²à¸£à¸à¹à¸à¸«à¸²à¸£à¸¹à¸à¸ à¸²à¸à¸ªà¸³à¸«à¸£à¸±à¸ thankyou">
            <a:extLst>
              <a:ext uri="{FF2B5EF4-FFF2-40B4-BE49-F238E27FC236}">
                <a16:creationId xmlns:a16="http://schemas.microsoft.com/office/drawing/2014/main" id="{6E0D5263-66C2-4CA8-9953-620C4DE45B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94" b="21358"/>
          <a:stretch/>
        </p:blipFill>
        <p:spPr bwMode="auto">
          <a:xfrm>
            <a:off x="2243092" y="1848239"/>
            <a:ext cx="7705817" cy="2260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2D8E8464-B79F-4569-BD85-846CA4D1B10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1737" y="2259435"/>
            <a:ext cx="6295708" cy="4337356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 fontScale="90000"/>
          </a:bodyPr>
          <a:lstStyle/>
          <a:p>
            <a:br>
              <a:rPr lang="th-TH" sz="4000" dirty="0">
                <a:latin typeface="TH SarabunPSK" panose="020B0500040200020003" pitchFamily="34" charset="-34"/>
                <a:cs typeface="TH SarabunPSK" panose="020B0500040200020003" pitchFamily="34" charset="-34"/>
              </a:rPr>
            </a:br>
            <a:r>
              <a:rPr lang="th-TH" sz="4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7-</a:t>
            </a:r>
            <a:r>
              <a:rPr lang="en-US" sz="4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</a:t>
            </a:r>
            <a:r>
              <a:rPr lang="th-TH" sz="4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บนชุดบอร์ดทดลอง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032962E-32EB-41D0-91A9-8F12520D70FE}"/>
              </a:ext>
            </a:extLst>
          </p:cNvPr>
          <p:cNvSpPr/>
          <p:nvPr/>
        </p:nvSpPr>
        <p:spPr>
          <a:xfrm>
            <a:off x="8351520" y="3521333"/>
            <a:ext cx="1165860" cy="670560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9A6F33-7678-4679-AAFD-8BEB5385A323}"/>
              </a:ext>
            </a:extLst>
          </p:cNvPr>
          <p:cNvSpPr/>
          <p:nvPr/>
        </p:nvSpPr>
        <p:spPr>
          <a:xfrm>
            <a:off x="1104900" y="1485466"/>
            <a:ext cx="78021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ตำแหน่งของ 7-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บนบอร์ดทดลองจะอยู่ในส่วนของ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LED 7-Segment Display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ดังภาพ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109108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 fontScale="90000"/>
          </a:bodyPr>
          <a:lstStyle/>
          <a:p>
            <a:br>
              <a:rPr lang="th-TH" sz="4000" dirty="0">
                <a:latin typeface="TH SarabunPSK" panose="020B0500040200020003" pitchFamily="34" charset="-34"/>
                <a:cs typeface="TH SarabunPSK" panose="020B0500040200020003" pitchFamily="34" charset="-34"/>
              </a:rPr>
            </a:br>
            <a:r>
              <a:rPr lang="th-TH" sz="4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การแปลงรหัสเลขฐาน 10 เป็นรหัส </a:t>
            </a:r>
            <a:r>
              <a:rPr lang="en-US" sz="4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BCD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9A6F33-7678-4679-AAFD-8BEB5385A323}"/>
              </a:ext>
            </a:extLst>
          </p:cNvPr>
          <p:cNvSpPr/>
          <p:nvPr/>
        </p:nvSpPr>
        <p:spPr>
          <a:xfrm>
            <a:off x="1104901" y="1485466"/>
            <a:ext cx="105156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	7-Segment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มีวิธีการต่อเพื่อนำไปใช้งานอยู่มากมาย บอร์ดทดลองจะมีการต่อใช้งานโดยอาศัยความรู้ทางดิจิทัล นั่นคือ การถอดรหัส ซึ่งใช้ไอซีถอดรหัส 4511 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9E9C4A3-6794-41E3-91CC-500A4569D0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6066836"/>
              </p:ext>
            </p:extLst>
          </p:nvPr>
        </p:nvGraphicFramePr>
        <p:xfrm>
          <a:off x="4564132" y="1900964"/>
          <a:ext cx="6521450" cy="46962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4290">
                  <a:extLst>
                    <a:ext uri="{9D8B030D-6E8A-4147-A177-3AD203B41FA5}">
                      <a16:colId xmlns:a16="http://schemas.microsoft.com/office/drawing/2014/main" val="1222719769"/>
                    </a:ext>
                  </a:extLst>
                </a:gridCol>
                <a:gridCol w="1304290">
                  <a:extLst>
                    <a:ext uri="{9D8B030D-6E8A-4147-A177-3AD203B41FA5}">
                      <a16:colId xmlns:a16="http://schemas.microsoft.com/office/drawing/2014/main" val="3525701938"/>
                    </a:ext>
                  </a:extLst>
                </a:gridCol>
                <a:gridCol w="1304290">
                  <a:extLst>
                    <a:ext uri="{9D8B030D-6E8A-4147-A177-3AD203B41FA5}">
                      <a16:colId xmlns:a16="http://schemas.microsoft.com/office/drawing/2014/main" val="3280849318"/>
                    </a:ext>
                  </a:extLst>
                </a:gridCol>
                <a:gridCol w="1304290">
                  <a:extLst>
                    <a:ext uri="{9D8B030D-6E8A-4147-A177-3AD203B41FA5}">
                      <a16:colId xmlns:a16="http://schemas.microsoft.com/office/drawing/2014/main" val="887394297"/>
                    </a:ext>
                  </a:extLst>
                </a:gridCol>
                <a:gridCol w="1304290">
                  <a:extLst>
                    <a:ext uri="{9D8B030D-6E8A-4147-A177-3AD203B41FA5}">
                      <a16:colId xmlns:a16="http://schemas.microsoft.com/office/drawing/2014/main" val="4200783981"/>
                    </a:ext>
                  </a:extLst>
                </a:gridCol>
              </a:tblGrid>
              <a:tr h="0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Decimal</a:t>
                      </a:r>
                      <a:endParaRPr lang="en-US" sz="2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Binary-coded decimal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145242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8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4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2</a:t>
                      </a:r>
                      <a:endParaRPr lang="en-US" sz="2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6634141"/>
                  </a:ext>
                </a:extLst>
              </a:tr>
              <a:tr h="11731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596123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370526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2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979237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3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</a:t>
                      </a:r>
                      <a:endParaRPr lang="en-US" sz="2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076475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4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264432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5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77613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6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949069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7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44912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8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366589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9</a:t>
                      </a:r>
                      <a:endParaRPr lang="en-US" sz="2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</a:t>
                      </a:r>
                      <a:endParaRPr lang="en-US" sz="2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endParaRPr lang="en-US" sz="2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</a:t>
                      </a:r>
                      <a:endParaRPr lang="en-US" sz="2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6111433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1B9F6E7B-C392-4EE5-BEA3-6244BD44D408}"/>
              </a:ext>
            </a:extLst>
          </p:cNvPr>
          <p:cNvSpPr/>
          <p:nvPr/>
        </p:nvSpPr>
        <p:spPr>
          <a:xfrm>
            <a:off x="1104900" y="2397934"/>
            <a:ext cx="306705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ตัวอย่าง</a:t>
            </a:r>
          </a:p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แปลงเลข 5 ฐานสิบให้เป็นฐานสอง</a:t>
            </a:r>
          </a:p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5 ฐานสิบ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= 0101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ฐานสอง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02889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en-US" sz="4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BCD to 7-Segment</a:t>
            </a:r>
            <a:endParaRPr lang="th-TH" sz="40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03BF55-D709-4CED-8B65-DF88DC425397}"/>
              </a:ext>
            </a:extLst>
          </p:cNvPr>
          <p:cNvSpPr/>
          <p:nvPr/>
        </p:nvSpPr>
        <p:spPr>
          <a:xfrm>
            <a:off x="1104900" y="1450533"/>
            <a:ext cx="881171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	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รหัส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BCD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ที่ถูกแปลงจะนำมาใช้ในการจ่ายไฟให้ไอซี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CD4511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และไอซีก็จะจ่ายไฟให้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7-Segment</a:t>
            </a:r>
            <a:endParaRPr lang="th-TH" sz="2400" dirty="0">
              <a:latin typeface="TH SarabunPSK" panose="020B0500040200020003" pitchFamily="34" charset="-34"/>
              <a:ea typeface="Calibri" panose="020F0502020204030204" pitchFamily="34" charset="0"/>
              <a:cs typeface="TH SarabunPSK" panose="020B0500040200020003" pitchFamily="34" charset="-34"/>
            </a:endParaRPr>
          </a:p>
        </p:txBody>
      </p:sp>
      <p:pic>
        <p:nvPicPr>
          <p:cNvPr id="8" name="Picture 2" descr="à¸à¸¥à¸à¸²à¸£à¸à¹à¸à¸«à¸²à¸£à¸¹à¸à¸ à¸²à¸à¸ªà¸³à¸«à¸£à¸±à¸ CD4511">
            <a:extLst>
              <a:ext uri="{FF2B5EF4-FFF2-40B4-BE49-F238E27FC236}">
                <a16:creationId xmlns:a16="http://schemas.microsoft.com/office/drawing/2014/main" id="{1BD4200C-5AF7-4CEE-B986-B6680DED47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1464" y="2762108"/>
            <a:ext cx="2815646" cy="2815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79C8E2-4C0C-4962-8409-BA5B10875457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096000" y="2973380"/>
            <a:ext cx="3853198" cy="239310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7E625C1-7835-4059-BCB9-9CAE9D268F66}"/>
              </a:ext>
            </a:extLst>
          </p:cNvPr>
          <p:cNvSpPr/>
          <p:nvPr/>
        </p:nvSpPr>
        <p:spPr>
          <a:xfrm>
            <a:off x="1104900" y="1459101"/>
            <a:ext cx="21599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ตารางความจริง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A7414877-DE4A-4981-B583-0C1D843857B3}"/>
                  </a:ext>
                </a:extLst>
              </p:cNvPr>
              <p:cNvSpPr/>
              <p:nvPr/>
            </p:nvSpPr>
            <p:spPr>
              <a:xfrm>
                <a:off x="5986204" y="1873672"/>
                <a:ext cx="5316795" cy="1569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400" dirty="0">
                    <a:latin typeface="TH SarabunPSK" panose="020B0500040200020003" pitchFamily="34" charset="-34"/>
                    <a:ea typeface="Calibri" panose="020F0502020204030204" pitchFamily="34" charset="0"/>
                    <a:cs typeface="TH SarabunPSK" panose="020B0500040200020003" pitchFamily="34" charset="-34"/>
                  </a:rPr>
                  <a:t>	</a:t>
                </a:r>
                <a:r>
                  <a:rPr lang="th-TH" sz="2400" dirty="0">
                    <a:latin typeface="TH SarabunPSK" panose="020B0500040200020003" pitchFamily="34" charset="-34"/>
                    <a:ea typeface="Calibri" panose="020F0502020204030204" pitchFamily="34" charset="0"/>
                    <a:cs typeface="TH SarabunPSK" panose="020B0500040200020003" pitchFamily="34" charset="-34"/>
                  </a:rPr>
                  <a:t>ตารางความจริงเป็นตารางที่บอกการจ่ายไฟให้แต่ละขาว่าจะจ่ายเป็น </a:t>
                </a:r>
                <a:r>
                  <a:rPr lang="en-US" sz="2400" dirty="0">
                    <a:latin typeface="TH SarabunPSK" panose="020B0500040200020003" pitchFamily="34" charset="-34"/>
                    <a:ea typeface="Calibri" panose="020F0502020204030204" pitchFamily="34" charset="0"/>
                    <a:cs typeface="TH SarabunPSK" panose="020B0500040200020003" pitchFamily="34" charset="-34"/>
                  </a:rPr>
                  <a:t>HIGH </a:t>
                </a:r>
                <a:r>
                  <a:rPr lang="th-TH" sz="2400" dirty="0">
                    <a:latin typeface="TH SarabunPSK" panose="020B0500040200020003" pitchFamily="34" charset="-34"/>
                    <a:ea typeface="Calibri" panose="020F0502020204030204" pitchFamily="34" charset="0"/>
                    <a:cs typeface="TH SarabunPSK" panose="020B0500040200020003" pitchFamily="34" charset="-34"/>
                  </a:rPr>
                  <a:t>หรือ </a:t>
                </a:r>
                <a:r>
                  <a:rPr lang="en-US" sz="2400" dirty="0">
                    <a:latin typeface="TH SarabunPSK" panose="020B0500040200020003" pitchFamily="34" charset="-34"/>
                    <a:ea typeface="Calibri" panose="020F0502020204030204" pitchFamily="34" charset="0"/>
                    <a:cs typeface="TH SarabunPSK" panose="020B0500040200020003" pitchFamily="34" charset="-34"/>
                  </a:rPr>
                  <a:t>LOW </a:t>
                </a:r>
                <a:r>
                  <a:rPr lang="th-TH" sz="2400" dirty="0">
                    <a:latin typeface="TH SarabunPSK" panose="020B0500040200020003" pitchFamily="34" charset="-34"/>
                    <a:ea typeface="Calibri" panose="020F0502020204030204" pitchFamily="34" charset="0"/>
                    <a:cs typeface="TH SarabunPSK" panose="020B0500040200020003" pitchFamily="34" charset="-34"/>
                  </a:rPr>
                  <a:t>และ ผลลัพธ์ที่ 7-</a:t>
                </a:r>
                <a:r>
                  <a:rPr lang="en-US" sz="2400" dirty="0">
                    <a:latin typeface="TH SarabunPSK" panose="020B0500040200020003" pitchFamily="34" charset="-34"/>
                    <a:ea typeface="Calibri" panose="020F0502020204030204" pitchFamily="34" charset="0"/>
                    <a:cs typeface="TH SarabunPSK" panose="020B0500040200020003" pitchFamily="34" charset="-34"/>
                  </a:rPr>
                  <a:t>Segment </a:t>
                </a:r>
                <a:r>
                  <a:rPr lang="th-TH" sz="2400" dirty="0">
                    <a:latin typeface="TH SarabunPSK" panose="020B0500040200020003" pitchFamily="34" charset="-34"/>
                    <a:ea typeface="Calibri" panose="020F0502020204030204" pitchFamily="34" charset="0"/>
                    <a:cs typeface="TH SarabunPSK" panose="020B0500040200020003" pitchFamily="34" charset="-34"/>
                  </a:rPr>
                  <a:t>จะแสดงเป็นตัวเลขอะไรโดยจะมีทั้งส่วน </a:t>
                </a:r>
                <a:r>
                  <a:rPr lang="en-US" sz="2400" dirty="0">
                    <a:latin typeface="TH SarabunPSK" panose="020B0500040200020003" pitchFamily="34" charset="-34"/>
                    <a:ea typeface="Calibri" panose="020F0502020204030204" pitchFamily="34" charset="0"/>
                    <a:cs typeface="TH SarabunPSK" panose="020B0500040200020003" pitchFamily="34" charset="-34"/>
                  </a:rPr>
                  <a:t>INPUT </a:t>
                </a:r>
                <a:r>
                  <a:rPr lang="th-TH" sz="2400" dirty="0">
                    <a:latin typeface="TH SarabunPSK" panose="020B0500040200020003" pitchFamily="34" charset="-34"/>
                    <a:ea typeface="Calibri" panose="020F0502020204030204" pitchFamily="34" charset="0"/>
                    <a:cs typeface="TH SarabunPSK" panose="020B0500040200020003" pitchFamily="34" charset="-34"/>
                  </a:rPr>
                  <a:t>และ </a:t>
                </a:r>
                <a:r>
                  <a:rPr lang="en-US" sz="2400" dirty="0">
                    <a:latin typeface="TH SarabunPSK" panose="020B0500040200020003" pitchFamily="34" charset="-34"/>
                    <a:ea typeface="Calibri" panose="020F0502020204030204" pitchFamily="34" charset="0"/>
                    <a:cs typeface="TH SarabunPSK" panose="020B0500040200020003" pitchFamily="34" charset="-34"/>
                  </a:rPr>
                  <a:t>OUTPUT </a:t>
                </a:r>
                <a:endParaRPr lang="th-TH" sz="2400" dirty="0">
                  <a:latin typeface="TH SarabunPSK" panose="020B0500040200020003" pitchFamily="34" charset="-34"/>
                  <a:ea typeface="Calibri" panose="020F0502020204030204" pitchFamily="34" charset="0"/>
                  <a:cs typeface="TH SarabunPSK" panose="020B0500040200020003" pitchFamily="34" charset="-34"/>
                </a:endParaRPr>
              </a:p>
              <a:p>
                <a:r>
                  <a:rPr lang="th-TH" sz="2400" dirty="0">
                    <a:latin typeface="TH SarabunPSK" panose="020B0500040200020003" pitchFamily="34" charset="-34"/>
                    <a:ea typeface="Calibri" panose="020F0502020204030204" pitchFamily="34" charset="0"/>
                    <a:cs typeface="TH SarabunPSK" panose="020B0500040200020003" pitchFamily="34" charset="-34"/>
                  </a:rPr>
                  <a:t>โดยขาใช้งาน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en-US" sz="2400">
                            <a:latin typeface="TH SarabunPSK" panose="020B0500040200020003" pitchFamily="34" charset="-34"/>
                            <a:cs typeface="TH SarabunPSK" panose="020B0500040200020003" pitchFamily="34" charset="-34"/>
                          </a:rPr>
                          <m:t>LE</m:t>
                        </m:r>
                      </m:e>
                    </m:acc>
                  </m:oMath>
                </a14:m>
                <a:r>
                  <a:rPr lang="th-TH" sz="2400" dirty="0">
                    <a:latin typeface="TH SarabunPSK" panose="020B0500040200020003" pitchFamily="34" charset="-34"/>
                    <a:ea typeface="Calibri" panose="020F0502020204030204" pitchFamily="34" charset="0"/>
                    <a:cs typeface="TH SarabunPSK" panose="020B0500040200020003" pitchFamily="34" charset="-34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en-US" sz="2400">
                            <a:latin typeface="TH SarabunPSK" panose="020B0500040200020003" pitchFamily="34" charset="-34"/>
                            <a:cs typeface="TH SarabunPSK" panose="020B0500040200020003" pitchFamily="34" charset="-34"/>
                          </a:rPr>
                          <m:t>BL</m:t>
                        </m:r>
                        <m:r>
                          <m:rPr>
                            <m:nor/>
                          </m:rPr>
                          <a:rPr lang="th-TH" sz="2400" b="0" i="0" smtClean="0">
                            <a:latin typeface="TH SarabunPSK" panose="020B0500040200020003" pitchFamily="34" charset="-34"/>
                            <a:cs typeface="TH SarabunPSK" panose="020B0500040200020003" pitchFamily="34" charset="-34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th-TH" sz="2400" b="0" i="0" smtClean="0">
                            <a:latin typeface="TH SarabunPSK" panose="020B0500040200020003" pitchFamily="34" charset="-34"/>
                            <a:cs typeface="TH SarabunPSK" panose="020B0500040200020003" pitchFamily="34" charset="-34"/>
                          </a:rPr>
                          <m:t>และ</m:t>
                        </m:r>
                        <m:acc>
                          <m:accPr>
                            <m:chr m:val="̅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nor/>
                              </m:rPr>
                              <a:rPr lang="en-US" sz="2400">
                                <a:latin typeface="TH SarabunPSK" panose="020B0500040200020003" pitchFamily="34" charset="-34"/>
                                <a:cs typeface="TH SarabunPSK" panose="020B0500040200020003" pitchFamily="34" charset="-34"/>
                              </a:rPr>
                              <m:t>LT</m:t>
                            </m:r>
                          </m:e>
                        </m:acc>
                        <m:r>
                          <a:rPr lang="th-TH" sz="2400" b="0" i="1" smtClean="0">
                            <a:latin typeface="Cambria Math" panose="02040503050406030204" pitchFamily="18" charset="0"/>
                            <a:cs typeface="TH SarabunPSK" panose="020B0500040200020003" pitchFamily="34" charset="-34"/>
                          </a:rPr>
                          <m:t> </m:t>
                        </m:r>
                        <m:r>
                          <a:rPr lang="th-TH" sz="2400" b="0" i="1" smtClean="0">
                            <a:latin typeface="Cambria Math" panose="02040503050406030204" pitchFamily="18" charset="0"/>
                            <a:cs typeface="TH SarabunPSK" panose="020B0500040200020003" pitchFamily="34" charset="-34"/>
                          </a:rPr>
                          <m:t>ได้มีการต่อใช้งานให้แล้ว</m:t>
                        </m:r>
                      </m:e>
                    </m:acc>
                  </m:oMath>
                </a14:m>
                <a:endParaRPr lang="th-TH" sz="2400" dirty="0">
                  <a:latin typeface="TH SarabunPSK" panose="020B0500040200020003" pitchFamily="34" charset="-34"/>
                  <a:ea typeface="Calibri" panose="020F0502020204030204" pitchFamily="34" charset="0"/>
                  <a:cs typeface="TH SarabunPSK" panose="020B0500040200020003" pitchFamily="34" charset="-34"/>
                </a:endParaRPr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A7414877-DE4A-4981-B583-0C1D843857B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6204" y="1873672"/>
                <a:ext cx="5316795" cy="1569660"/>
              </a:xfrm>
              <a:prstGeom prst="rect">
                <a:avLst/>
              </a:prstGeom>
              <a:blipFill>
                <a:blip r:embed="rId6"/>
                <a:stretch>
                  <a:fillRect l="-1835" t="-3101" b="-89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6" name="Table 15">
                <a:extLst>
                  <a:ext uri="{FF2B5EF4-FFF2-40B4-BE49-F238E27FC236}">
                    <a16:creationId xmlns:a16="http://schemas.microsoft.com/office/drawing/2014/main" id="{1D0C88F8-54D8-4A73-B246-C89E98312F8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7369507"/>
                  </p:ext>
                </p:extLst>
              </p:nvPr>
            </p:nvGraphicFramePr>
            <p:xfrm>
              <a:off x="606459" y="1929334"/>
              <a:ext cx="5316795" cy="4696212"/>
            </p:xfrm>
            <a:graphic>
              <a:graphicData uri="http://schemas.openxmlformats.org/drawingml/2006/table">
                <a:tbl>
                  <a:tblPr firstRow="1" firstCol="1" bandRow="1"/>
                  <a:tblGrid>
                    <a:gridCol w="311452">
                      <a:extLst>
                        <a:ext uri="{9D8B030D-6E8A-4147-A177-3AD203B41FA5}">
                          <a16:colId xmlns:a16="http://schemas.microsoft.com/office/drawing/2014/main" val="2929290643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2969912019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3418932818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1703698703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2356180666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2241322776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141565303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190986787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3697041305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1671671681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4011657018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3777532162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871361486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3131945856"/>
                        </a:ext>
                      </a:extLst>
                    </a:gridCol>
                    <a:gridCol w="956467">
                      <a:extLst>
                        <a:ext uri="{9D8B030D-6E8A-4147-A177-3AD203B41FA5}">
                          <a16:colId xmlns:a16="http://schemas.microsoft.com/office/drawing/2014/main" val="1512786023"/>
                        </a:ext>
                      </a:extLst>
                    </a:gridCol>
                  </a:tblGrid>
                  <a:tr h="259586">
                    <a:tc gridSpan="7"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ea typeface="Calibri" panose="020F0502020204030204" pitchFamily="34" charset="0"/>
                              <a:cs typeface="TH SarabunPSK" panose="020B0500040200020003" pitchFamily="34" charset="-34"/>
                            </a:rPr>
                            <a:t>INPUT</a:t>
                          </a:r>
                        </a:p>
                      </a:txBody>
                      <a:tcPr marL="68229" marR="68229" marT="0" marB="0"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8"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OUTPUTS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14473648"/>
                      </a:ext>
                    </a:extLst>
                  </a:tr>
                  <a:tr h="264071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acc>
                                  <m:accPr>
                                    <m:chr m:val="̅"/>
                                    <m:ctrlPr>
                                      <a:rPr lang="en-US" sz="2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LE</m:t>
                                    </m:r>
                                  </m:e>
                                </m:acc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acc>
                                  <m:accPr>
                                    <m:chr m:val="̅"/>
                                    <m:ctrlPr>
                                      <a:rPr lang="en-US" sz="2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BL</m:t>
                                    </m:r>
                                  </m:e>
                                </m:acc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acc>
                                  <m:accPr>
                                    <m:chr m:val="̅"/>
                                    <m:ctrlPr>
                                      <a:rPr lang="en-US" sz="2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LT</m:t>
                                    </m:r>
                                  </m:e>
                                </m:acc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D</m:t>
                                    </m:r>
                                  </m:e>
                                  <m:sub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3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D</m:t>
                                    </m:r>
                                  </m:e>
                                  <m:sub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D</m:t>
                                    </m:r>
                                  </m:e>
                                  <m:sub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D</m:t>
                                    </m:r>
                                  </m:e>
                                  <m:sub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a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b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c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d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e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f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g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Display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2158057145"/>
                      </a:ext>
                    </a:extLst>
                  </a:tr>
                  <a:tr h="25958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0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1339604545"/>
                      </a:ext>
                    </a:extLst>
                  </a:tr>
                  <a:tr h="25958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1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2944516701"/>
                      </a:ext>
                    </a:extLst>
                  </a:tr>
                  <a:tr h="26407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2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490787542"/>
                      </a:ext>
                    </a:extLst>
                  </a:tr>
                  <a:tr h="25958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3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1397151517"/>
                      </a:ext>
                    </a:extLst>
                  </a:tr>
                  <a:tr h="25958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4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4198010089"/>
                      </a:ext>
                    </a:extLst>
                  </a:tr>
                  <a:tr h="26407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5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1662375720"/>
                      </a:ext>
                    </a:extLst>
                  </a:tr>
                  <a:tr h="26407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6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2309843581"/>
                      </a:ext>
                    </a:extLst>
                  </a:tr>
                  <a:tr h="26407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7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3627823449"/>
                      </a:ext>
                    </a:extLst>
                  </a:tr>
                  <a:tr h="26407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8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2869843068"/>
                      </a:ext>
                    </a:extLst>
                  </a:tr>
                  <a:tr h="26407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9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177912982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6" name="Table 15">
                <a:extLst>
                  <a:ext uri="{FF2B5EF4-FFF2-40B4-BE49-F238E27FC236}">
                    <a16:creationId xmlns:a16="http://schemas.microsoft.com/office/drawing/2014/main" id="{1D0C88F8-54D8-4A73-B246-C89E98312F8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7369507"/>
                  </p:ext>
                </p:extLst>
              </p:nvPr>
            </p:nvGraphicFramePr>
            <p:xfrm>
              <a:off x="606459" y="1929334"/>
              <a:ext cx="5316795" cy="4696212"/>
            </p:xfrm>
            <a:graphic>
              <a:graphicData uri="http://schemas.openxmlformats.org/drawingml/2006/table">
                <a:tbl>
                  <a:tblPr firstRow="1" firstCol="1" bandRow="1"/>
                  <a:tblGrid>
                    <a:gridCol w="311452">
                      <a:extLst>
                        <a:ext uri="{9D8B030D-6E8A-4147-A177-3AD203B41FA5}">
                          <a16:colId xmlns:a16="http://schemas.microsoft.com/office/drawing/2014/main" val="2929290643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2969912019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3418932818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1703698703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2356180666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2241322776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141565303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190986787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3697041305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1671671681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4011657018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3777532162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871361486"/>
                        </a:ext>
                      </a:extLst>
                    </a:gridCol>
                    <a:gridCol w="311452">
                      <a:extLst>
                        <a:ext uri="{9D8B030D-6E8A-4147-A177-3AD203B41FA5}">
                          <a16:colId xmlns:a16="http://schemas.microsoft.com/office/drawing/2014/main" val="3131945856"/>
                        </a:ext>
                      </a:extLst>
                    </a:gridCol>
                    <a:gridCol w="956467">
                      <a:extLst>
                        <a:ext uri="{9D8B030D-6E8A-4147-A177-3AD203B41FA5}">
                          <a16:colId xmlns:a16="http://schemas.microsoft.com/office/drawing/2014/main" val="1512786023"/>
                        </a:ext>
                      </a:extLst>
                    </a:gridCol>
                  </a:tblGrid>
                  <a:tr h="259586">
                    <a:tc gridSpan="7"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ea typeface="Calibri" panose="020F0502020204030204" pitchFamily="34" charset="0"/>
                              <a:cs typeface="TH SarabunPSK" panose="020B0500040200020003" pitchFamily="34" charset="-34"/>
                            </a:rPr>
                            <a:t>INPUT</a:t>
                          </a:r>
                        </a:p>
                      </a:txBody>
                      <a:tcPr marL="68229" marR="68229" marT="0" marB="0"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8"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OUTPUTS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14473648"/>
                      </a:ext>
                    </a:extLst>
                  </a:tr>
                  <a:tr h="264071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 xmlns:a14="http://schemas.microsoft.com/office/drawing/2010/main"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acc>
                                  <m:accPr>
                                    <m:chr m:val="̅"/>
                                    <m:ctrlPr>
                                      <a:rPr lang="en-US" sz="2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LE</m:t>
                                    </m:r>
                                  </m:e>
                                </m:acc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 xmlns:a14="http://schemas.microsoft.com/office/drawing/2010/main"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acc>
                                  <m:accPr>
                                    <m:chr m:val="̅"/>
                                    <m:ctrlPr>
                                      <a:rPr lang="en-US" sz="2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BL</m:t>
                                    </m:r>
                                  </m:e>
                                </m:acc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 xmlns:a14="http://schemas.microsoft.com/office/drawing/2010/main"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acc>
                                  <m:accPr>
                                    <m:chr m:val="̅"/>
                                    <m:ctrlPr>
                                      <a:rPr lang="en-US" sz="2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LT</m:t>
                                    </m:r>
                                  </m:e>
                                </m:acc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 xmlns:a14="http://schemas.microsoft.com/office/drawing/2010/main"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D</m:t>
                                    </m:r>
                                  </m:e>
                                  <m:sub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3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 xmlns:a14="http://schemas.microsoft.com/office/drawing/2010/main"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D</m:t>
                                    </m:r>
                                  </m:e>
                                  <m:sub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 xmlns:a14="http://schemas.microsoft.com/office/drawing/2010/main"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D</m:t>
                                    </m:r>
                                  </m:e>
                                  <m:sub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 xmlns:a14="http://schemas.microsoft.com/office/drawing/2010/main"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D</m:t>
                                    </m:r>
                                  </m:e>
                                  <m:sub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a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b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c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d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e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f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g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Display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2158057145"/>
                      </a:ext>
                    </a:extLst>
                  </a:tr>
                  <a:tr h="25958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0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1339604545"/>
                      </a:ext>
                    </a:extLst>
                  </a:tr>
                  <a:tr h="25958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1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2944516701"/>
                      </a:ext>
                    </a:extLst>
                  </a:tr>
                  <a:tr h="26407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2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490787542"/>
                      </a:ext>
                    </a:extLst>
                  </a:tr>
                  <a:tr h="25958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3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1397151517"/>
                      </a:ext>
                    </a:extLst>
                  </a:tr>
                  <a:tr h="25958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4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4198010089"/>
                      </a:ext>
                    </a:extLst>
                  </a:tr>
                  <a:tr h="26407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5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1662375720"/>
                      </a:ext>
                    </a:extLst>
                  </a:tr>
                  <a:tr h="26407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6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2309843581"/>
                      </a:ext>
                    </a:extLst>
                  </a:tr>
                  <a:tr h="26407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7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3627823449"/>
                      </a:ext>
                    </a:extLst>
                  </a:tr>
                  <a:tr h="26407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8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2869843068"/>
                      </a:ext>
                    </a:extLst>
                  </a:tr>
                  <a:tr h="26407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H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9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177912982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7" name="Rectangle 16">
            <a:extLst>
              <a:ext uri="{FF2B5EF4-FFF2-40B4-BE49-F238E27FC236}">
                <a16:creationId xmlns:a16="http://schemas.microsoft.com/office/drawing/2014/main" id="{69F8D137-0470-4EE1-8A87-964EECCD1A5B}"/>
              </a:ext>
            </a:extLst>
          </p:cNvPr>
          <p:cNvSpPr/>
          <p:nvPr/>
        </p:nvSpPr>
        <p:spPr>
          <a:xfrm>
            <a:off x="6095241" y="1859340"/>
            <a:ext cx="531679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จะเห็นได้ว่า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D3 D2 D1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และ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D0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จะมีการจ่ายไฟที่อยู่ในรูปแบบการแปลงเลขฐาน 10 เป็น ฐาน 2 </a:t>
            </a:r>
          </a:p>
          <a:p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โดย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H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ย่อมาจาก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HIGH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 คือ การจ่ายไฟ</a:t>
            </a:r>
          </a:p>
          <a:p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     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L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ย่อมาจาก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LOW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คือ ไม่จ่ายไฟ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80974DD-9A42-40E3-9494-4BFF74A03C1D}"/>
              </a:ext>
            </a:extLst>
          </p:cNvPr>
          <p:cNvSpPr/>
          <p:nvPr/>
        </p:nvSpPr>
        <p:spPr>
          <a:xfrm>
            <a:off x="6273846" y="4858005"/>
            <a:ext cx="456905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เห็นได้ว่าการจ่าย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LHLH = 0101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ในเลขฐานสองส่วนการแสดงผลจะออกมาในรูปแบบฐานสิบคือเลข 5</a:t>
            </a:r>
            <a:endParaRPr lang="en-US" sz="2400" dirty="0">
              <a:latin typeface="TH SarabunPSK" panose="020B0500040200020003" pitchFamily="34" charset="-34"/>
              <a:ea typeface="Calibri" panose="020F0502020204030204" pitchFamily="34" charset="0"/>
              <a:cs typeface="TH SarabunPSK" panose="020B0500040200020003" pitchFamily="34" charset="-34"/>
            </a:endParaRPr>
          </a:p>
          <a:p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HIGH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ในทางดิจิทัลคือ 1</a:t>
            </a:r>
          </a:p>
          <a:p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LOW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ในทางดิจิทัลคือ 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9F74AF74-FF6C-4BB4-AA83-A35A0613870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5278746"/>
                  </p:ext>
                </p:extLst>
              </p:nvPr>
            </p:nvGraphicFramePr>
            <p:xfrm>
              <a:off x="6554363" y="3645082"/>
              <a:ext cx="4180475" cy="782702"/>
            </p:xfrm>
            <a:graphic>
              <a:graphicData uri="http://schemas.openxmlformats.org/drawingml/2006/table">
                <a:tbl>
                  <a:tblPr firstRow="1" firstCol="1" bandRow="1"/>
                  <a:tblGrid>
                    <a:gridCol w="836095">
                      <a:extLst>
                        <a:ext uri="{9D8B030D-6E8A-4147-A177-3AD203B41FA5}">
                          <a16:colId xmlns:a16="http://schemas.microsoft.com/office/drawing/2014/main" val="2882590988"/>
                        </a:ext>
                      </a:extLst>
                    </a:gridCol>
                    <a:gridCol w="836095">
                      <a:extLst>
                        <a:ext uri="{9D8B030D-6E8A-4147-A177-3AD203B41FA5}">
                          <a16:colId xmlns:a16="http://schemas.microsoft.com/office/drawing/2014/main" val="3337361156"/>
                        </a:ext>
                      </a:extLst>
                    </a:gridCol>
                    <a:gridCol w="836095">
                      <a:extLst>
                        <a:ext uri="{9D8B030D-6E8A-4147-A177-3AD203B41FA5}">
                          <a16:colId xmlns:a16="http://schemas.microsoft.com/office/drawing/2014/main" val="274494095"/>
                        </a:ext>
                      </a:extLst>
                    </a:gridCol>
                    <a:gridCol w="836095">
                      <a:extLst>
                        <a:ext uri="{9D8B030D-6E8A-4147-A177-3AD203B41FA5}">
                          <a16:colId xmlns:a16="http://schemas.microsoft.com/office/drawing/2014/main" val="3259891508"/>
                        </a:ext>
                      </a:extLst>
                    </a:gridCol>
                    <a:gridCol w="836095">
                      <a:extLst>
                        <a:ext uri="{9D8B030D-6E8A-4147-A177-3AD203B41FA5}">
                          <a16:colId xmlns:a16="http://schemas.microsoft.com/office/drawing/2014/main" val="1799400504"/>
                        </a:ext>
                      </a:extLst>
                    </a:gridCol>
                  </a:tblGrid>
                  <a:tr h="264071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D</m:t>
                                    </m:r>
                                  </m:e>
                                  <m:sub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3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D</m:t>
                                    </m:r>
                                  </m:e>
                                  <m:sub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D</m:t>
                                    </m:r>
                                  </m:e>
                                  <m:sub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D</m:t>
                                    </m:r>
                                  </m:e>
                                  <m:sub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Display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1739159997"/>
                      </a:ext>
                    </a:extLst>
                  </a:tr>
                  <a:tr h="25958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ea typeface="Calibri" panose="020F0502020204030204" pitchFamily="34" charset="0"/>
                              <a:cs typeface="TH SarabunPSK" panose="020B0500040200020003" pitchFamily="34" charset="-34"/>
                            </a:rPr>
                            <a:t>L</a:t>
                          </a: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ea typeface="Calibri" panose="020F0502020204030204" pitchFamily="34" charset="0"/>
                              <a:cs typeface="TH SarabunPSK" panose="020B0500040200020003" pitchFamily="34" charset="-34"/>
                            </a:rPr>
                            <a:t>H</a:t>
                          </a: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ea typeface="Calibri" panose="020F0502020204030204" pitchFamily="34" charset="0"/>
                              <a:cs typeface="TH SarabunPSK" panose="020B0500040200020003" pitchFamily="34" charset="-34"/>
                            </a:rPr>
                            <a:t>H</a:t>
                          </a: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ea typeface="Calibri" panose="020F0502020204030204" pitchFamily="34" charset="0"/>
                              <a:cs typeface="TH SarabunPSK" panose="020B0500040200020003" pitchFamily="34" charset="-34"/>
                            </a:rPr>
                            <a:t>5</a:t>
                          </a: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97918419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9F74AF74-FF6C-4BB4-AA83-A35A0613870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5278746"/>
                  </p:ext>
                </p:extLst>
              </p:nvPr>
            </p:nvGraphicFramePr>
            <p:xfrm>
              <a:off x="6554363" y="3645082"/>
              <a:ext cx="4180475" cy="782702"/>
            </p:xfrm>
            <a:graphic>
              <a:graphicData uri="http://schemas.openxmlformats.org/drawingml/2006/table">
                <a:tbl>
                  <a:tblPr firstRow="1" firstCol="1" bandRow="1"/>
                  <a:tblGrid>
                    <a:gridCol w="836095">
                      <a:extLst>
                        <a:ext uri="{9D8B030D-6E8A-4147-A177-3AD203B41FA5}">
                          <a16:colId xmlns:a16="http://schemas.microsoft.com/office/drawing/2014/main" val="2882590988"/>
                        </a:ext>
                      </a:extLst>
                    </a:gridCol>
                    <a:gridCol w="836095">
                      <a:extLst>
                        <a:ext uri="{9D8B030D-6E8A-4147-A177-3AD203B41FA5}">
                          <a16:colId xmlns:a16="http://schemas.microsoft.com/office/drawing/2014/main" val="3337361156"/>
                        </a:ext>
                      </a:extLst>
                    </a:gridCol>
                    <a:gridCol w="836095">
                      <a:extLst>
                        <a:ext uri="{9D8B030D-6E8A-4147-A177-3AD203B41FA5}">
                          <a16:colId xmlns:a16="http://schemas.microsoft.com/office/drawing/2014/main" val="274494095"/>
                        </a:ext>
                      </a:extLst>
                    </a:gridCol>
                    <a:gridCol w="836095">
                      <a:extLst>
                        <a:ext uri="{9D8B030D-6E8A-4147-A177-3AD203B41FA5}">
                          <a16:colId xmlns:a16="http://schemas.microsoft.com/office/drawing/2014/main" val="3259891508"/>
                        </a:ext>
                      </a:extLst>
                    </a:gridCol>
                    <a:gridCol w="836095">
                      <a:extLst>
                        <a:ext uri="{9D8B030D-6E8A-4147-A177-3AD203B41FA5}">
                          <a16:colId xmlns:a16="http://schemas.microsoft.com/office/drawing/2014/main" val="1799400504"/>
                        </a:ext>
                      </a:extLst>
                    </a:gridCol>
                  </a:tblGrid>
                  <a:tr h="391351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229" marR="68229" marT="0" marB="0">
                        <a:blipFill>
                          <a:blip r:embed="rId7"/>
                          <a:stretch>
                            <a:fillRect l="-730" t="-16923" r="-402920" b="-14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229" marR="68229" marT="0" marB="0">
                        <a:blipFill>
                          <a:blip r:embed="rId7"/>
                          <a:stretch>
                            <a:fillRect l="-100730" t="-16923" r="-302920" b="-14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229" marR="68229" marT="0" marB="0">
                        <a:blipFill>
                          <a:blip r:embed="rId7"/>
                          <a:stretch>
                            <a:fillRect l="-199275" t="-16923" r="-200725" b="-14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229" marR="68229" marT="0" marB="0">
                        <a:blipFill>
                          <a:blip r:embed="rId7"/>
                          <a:stretch>
                            <a:fillRect l="-301460" t="-16923" r="-102190" b="-14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Display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1739159997"/>
                      </a:ext>
                    </a:extLst>
                  </a:tr>
                  <a:tr h="39135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ea typeface="Calibri" panose="020F0502020204030204" pitchFamily="34" charset="0"/>
                              <a:cs typeface="TH SarabunPSK" panose="020B0500040200020003" pitchFamily="34" charset="-34"/>
                            </a:rPr>
                            <a:t>L</a:t>
                          </a: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ea typeface="Calibri" panose="020F0502020204030204" pitchFamily="34" charset="0"/>
                              <a:cs typeface="TH SarabunPSK" panose="020B0500040200020003" pitchFamily="34" charset="-34"/>
                            </a:rPr>
                            <a:t>H</a:t>
                          </a: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L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ea typeface="Calibri" panose="020F0502020204030204" pitchFamily="34" charset="0"/>
                              <a:cs typeface="TH SarabunPSK" panose="020B0500040200020003" pitchFamily="34" charset="-34"/>
                            </a:rPr>
                            <a:t>H</a:t>
                          </a:r>
                        </a:p>
                      </a:txBody>
                      <a:tcPr marL="68229" marR="68229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ea typeface="Calibri" panose="020F0502020204030204" pitchFamily="34" charset="0"/>
                              <a:cs typeface="TH SarabunPSK" panose="020B0500040200020003" pitchFamily="34" charset="-34"/>
                            </a:rPr>
                            <a:t>5</a:t>
                          </a:r>
                        </a:p>
                      </a:txBody>
                      <a:tcPr marL="68229" marR="68229" marT="0" marB="0"/>
                    </a:tc>
                    <a:extLst>
                      <a:ext uri="{0D108BD9-81ED-4DB2-BD59-A6C34878D82A}">
                        <a16:rowId xmlns:a16="http://schemas.microsoft.com/office/drawing/2014/main" val="979184190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796444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10" grpId="0"/>
      <p:bldP spid="14" grpId="0"/>
      <p:bldP spid="14" grpId="1"/>
      <p:bldP spid="17" grpId="0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วงจรที่ใช้งานกับชุดบอร์ดทดลอง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B17187B-DFE6-4875-B98B-F08B0547B7C3}"/>
              </a:ext>
            </a:extLst>
          </p:cNvPr>
          <p:cNvSpPr/>
          <p:nvPr/>
        </p:nvSpPr>
        <p:spPr>
          <a:xfrm>
            <a:off x="1104900" y="1505565"/>
            <a:ext cx="998068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	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จะเห็นว่าการต่อใช้งานวงจรนั้นจะมีเพียง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D3 D2 D1 D0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เท่านั้นและจะมีขา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Dp1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และ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Dp2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ที่ต่อกับ 7-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เพื่อแสดงผล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Digit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ของ 7-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ทั้งสอง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Digit</a:t>
            </a:r>
            <a:endParaRPr lang="th-TH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3BAD393-29B8-4729-9E86-44E71995468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0500" y="2698749"/>
            <a:ext cx="4842218" cy="3333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F42DFF2-CE0A-4F7F-B45F-05E1CCFD72F5}"/>
              </a:ext>
            </a:extLst>
          </p:cNvPr>
          <p:cNvCxnSpPr/>
          <p:nvPr/>
        </p:nvCxnSpPr>
        <p:spPr>
          <a:xfrm>
            <a:off x="5910388" y="4098290"/>
            <a:ext cx="79011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971101FC-BFDB-4872-8D8E-ADCFAF5067CA}"/>
              </a:ext>
            </a:extLst>
          </p:cNvPr>
          <p:cNvSpPr/>
          <p:nvPr/>
        </p:nvSpPr>
        <p:spPr>
          <a:xfrm>
            <a:off x="10597248" y="3646817"/>
            <a:ext cx="745724" cy="6508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91954BB-6651-4A7B-9FDE-6E984EEB45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6079" y="2468879"/>
            <a:ext cx="4364563" cy="4138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440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การติดตั้งและใช้งานไลบรารี่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7-Segment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5B74CE-AF22-46C8-B64B-E58571E26DC1}"/>
              </a:ext>
            </a:extLst>
          </p:cNvPr>
          <p:cNvSpPr/>
          <p:nvPr/>
        </p:nvSpPr>
        <p:spPr>
          <a:xfrm>
            <a:off x="6874425" y="1694854"/>
            <a:ext cx="23580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วิธีการติดตั้ง </a:t>
            </a:r>
            <a:r>
              <a:rPr lang="en-US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Library</a:t>
            </a:r>
            <a:endParaRPr lang="th-TH" sz="24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B27896-8CF0-4532-B62E-AF0871699A88}"/>
              </a:ext>
            </a:extLst>
          </p:cNvPr>
          <p:cNvSpPr/>
          <p:nvPr/>
        </p:nvSpPr>
        <p:spPr>
          <a:xfrm>
            <a:off x="6874425" y="2156519"/>
            <a:ext cx="4517475" cy="1665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thaiDist">
              <a:lnSpc>
                <a:spcPct val="107000"/>
              </a:lnSpc>
              <a:buSzPts val="1200"/>
            </a:pPr>
            <a:r>
              <a:rPr lang="th-TH" sz="2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H SarabunPSK" panose="020B0500040200020003" pitchFamily="34" charset="-34"/>
              </a:rPr>
              <a:t>1. ดาวน์โหลด </a:t>
            </a:r>
            <a:r>
              <a:rPr lang="en-US" sz="2400" dirty="0">
                <a:solidFill>
                  <a:schemeClr val="tx1"/>
                </a:solidFill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Library : https://joo.gl/RJm0Qez</a:t>
            </a:r>
            <a:endParaRPr lang="th-TH" sz="24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lvl="0" algn="thaiDist">
              <a:lnSpc>
                <a:spcPct val="107000"/>
              </a:lnSpc>
              <a:buSzPts val="1200"/>
            </a:pPr>
            <a:r>
              <a:rPr lang="th-TH" sz="2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H SarabunPSK" panose="020B0500040200020003" pitchFamily="34" charset="-34"/>
              </a:rPr>
              <a:t>2. แตกไฟล์และนำโฟลเดอร์ </a:t>
            </a:r>
            <a:r>
              <a:rPr lang="en-US" sz="2400" dirty="0" err="1">
                <a:solidFill>
                  <a:schemeClr val="tx1"/>
                </a:solidFill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segIC</a:t>
            </a:r>
            <a:r>
              <a:rPr lang="th-TH" sz="2400" dirty="0">
                <a:solidFill>
                  <a:schemeClr val="tx1"/>
                </a:solidFill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 ไปวางไว้ที่ไดร์ </a:t>
            </a:r>
          </a:p>
          <a:p>
            <a:pPr lvl="0">
              <a:lnSpc>
                <a:spcPct val="106000"/>
              </a:lnSpc>
              <a:buSzPts val="1200"/>
            </a:pPr>
            <a:r>
              <a:rPr lang="en-US" sz="2400" dirty="0">
                <a:solidFill>
                  <a:schemeClr val="tx1"/>
                </a:solidFill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C:\Users\</a:t>
            </a:r>
            <a:r>
              <a:rPr lang="th-TH" sz="2400" dirty="0">
                <a:solidFill>
                  <a:schemeClr val="tx1"/>
                </a:solidFill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ชื่อคอมพิวเตอร์</a:t>
            </a:r>
            <a:r>
              <a:rPr lang="en-US" sz="2400" dirty="0">
                <a:solidFill>
                  <a:schemeClr val="tx1"/>
                </a:solidFill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\Documents\Arduino</a:t>
            </a:r>
            <a:endParaRPr lang="th-TH" sz="2400" dirty="0">
              <a:solidFill>
                <a:schemeClr val="tx1"/>
              </a:solidFill>
              <a:latin typeface="TH SarabunPSK" panose="020B0500040200020003" pitchFamily="34" charset="-34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lvl="0">
              <a:lnSpc>
                <a:spcPct val="106000"/>
              </a:lnSpc>
              <a:buSzPts val="1200"/>
            </a:pPr>
            <a:r>
              <a:rPr lang="en-US" sz="2400" dirty="0">
                <a:solidFill>
                  <a:schemeClr val="tx1"/>
                </a:solidFill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\libraries</a:t>
            </a:r>
            <a:endParaRPr lang="en-US" sz="24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4534B3F-38E9-47AC-9243-C7C6CE3E1665}"/>
              </a:ext>
            </a:extLst>
          </p:cNvPr>
          <p:cNvPicPr/>
          <p:nvPr/>
        </p:nvPicPr>
        <p:blipFill rotWithShape="1">
          <a:blip r:embed="rId3"/>
          <a:srcRect t="6233" r="18969" b="46305"/>
          <a:stretch/>
        </p:blipFill>
        <p:spPr bwMode="auto">
          <a:xfrm>
            <a:off x="495300" y="1656617"/>
            <a:ext cx="6176147" cy="37287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294486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การติดตั้งและใช้งานไลบรารี่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7-Segment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B27896-8CF0-4532-B62E-AF0871699A88}"/>
              </a:ext>
            </a:extLst>
          </p:cNvPr>
          <p:cNvSpPr/>
          <p:nvPr/>
        </p:nvSpPr>
        <p:spPr>
          <a:xfrm>
            <a:off x="1104900" y="1470123"/>
            <a:ext cx="10553700" cy="1969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&lt;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segIC.h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&gt;		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SegIC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h-TH" sz="16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ตั้งชื่อไว้เรียกใช้งานคำสั่ง</a:t>
            </a:r>
            <a:endParaRPr lang="en-US" sz="16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r>
              <a:rPr lang="th-TH" sz="16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ชื่อ</a:t>
            </a:r>
            <a:r>
              <a:rPr lang="th-TH" sz="1600" dirty="0">
                <a:latin typeface="Courier New" panose="02070309020205020404" pitchFamily="49" charset="0"/>
              </a:rPr>
              <a:t>.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Segment2(); 	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//เปิดไว้ในฟังก์ชัน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void setup()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เพื่อทำการเปิดขาใช้งานเอาต์พุต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r>
              <a:rPr lang="th-TH" sz="16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ชื่อ</a:t>
            </a:r>
            <a:r>
              <a:rPr lang="th-TH" sz="1600" dirty="0">
                <a:latin typeface="Courier New" panose="02070309020205020404" pitchFamily="49" charset="0"/>
              </a:rPr>
              <a:t>.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digit1(); 	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//แสดงค่าออกทาง 7-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หลักที่ 1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r>
              <a:rPr lang="th-TH" sz="16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ชื่อ</a:t>
            </a:r>
            <a:r>
              <a:rPr lang="th-TH" sz="1600" dirty="0">
                <a:latin typeface="Courier New" panose="02070309020205020404" pitchFamily="49" charset="0"/>
              </a:rPr>
              <a:t>.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digit2();	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//แสดงค่าออกทาง 7-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Segment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หลักที่ 2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r>
              <a:rPr lang="en-US" dirty="0"/>
              <a:t> 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FB6336FF-E15F-4ED3-84BF-767F9AF3CFB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81275661"/>
                  </p:ext>
                </p:extLst>
              </p:nvPr>
            </p:nvGraphicFramePr>
            <p:xfrm>
              <a:off x="3383791" y="3797058"/>
              <a:ext cx="5422900" cy="2739457"/>
            </p:xfrm>
            <a:graphic>
              <a:graphicData uri="http://schemas.openxmlformats.org/drawingml/2006/table">
                <a:tbl>
                  <a:tblPr firstRow="1" firstCol="1" bandRow="1">
                    <a:tableStyleId>{5940675A-B579-460E-94D1-54222C63F5DA}</a:tableStyleId>
                  </a:tblPr>
                  <a:tblGrid>
                    <a:gridCol w="2711450">
                      <a:extLst>
                        <a:ext uri="{9D8B030D-6E8A-4147-A177-3AD203B41FA5}">
                          <a16:colId xmlns:a16="http://schemas.microsoft.com/office/drawing/2014/main" val="1688499320"/>
                        </a:ext>
                      </a:extLst>
                    </a:gridCol>
                    <a:gridCol w="2711450">
                      <a:extLst>
                        <a:ext uri="{9D8B030D-6E8A-4147-A177-3AD203B41FA5}">
                          <a16:colId xmlns:a16="http://schemas.microsoft.com/office/drawing/2014/main" val="3014624322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th-TH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ขาของ </a:t>
                          </a: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IC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th-TH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ขาบอร์ด </a:t>
                          </a:r>
                          <a:r>
                            <a:rPr lang="en-US" sz="2400" dirty="0" err="1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NodeMCU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366524927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D</m:t>
                                    </m:r>
                                  </m:e>
                                  <m:sub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D0 (GPIO16)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3433372621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D</m:t>
                                    </m:r>
                                  </m:e>
                                  <m:sub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D1 (GPIO5)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743269500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D</m:t>
                                    </m:r>
                                  </m:e>
                                  <m:sub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D2 (GPIO4)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2063759022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D</m:t>
                                    </m:r>
                                  </m:e>
                                  <m:sub>
                                    <m:r>
                                      <m:rPr>
                                        <m:nor/>
                                      </m:rPr>
                                      <a:rPr lang="en-US" sz="2400">
                                        <a:effectLst/>
                                        <a:latin typeface="TH SarabunPSK" panose="020B0500040200020003" pitchFamily="34" charset="-34"/>
                                        <a:cs typeface="TH SarabunPSK" panose="020B0500040200020003" pitchFamily="34" charset="-34"/>
                                      </a:rPr>
                                      <m:t>3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D</a:t>
                          </a:r>
                          <a:r>
                            <a:rPr lang="th-TH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3</a:t>
                          </a: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 (GPIO0)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823579615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Digit1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D5 (GPIO14)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3896627626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Digit6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D6 (GPIO12)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97625623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FB6336FF-E15F-4ED3-84BF-767F9AF3CFB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81275661"/>
                  </p:ext>
                </p:extLst>
              </p:nvPr>
            </p:nvGraphicFramePr>
            <p:xfrm>
              <a:off x="3383791" y="3797058"/>
              <a:ext cx="5422900" cy="2739457"/>
            </p:xfrm>
            <a:graphic>
              <a:graphicData uri="http://schemas.openxmlformats.org/drawingml/2006/table">
                <a:tbl>
                  <a:tblPr firstRow="1" firstCol="1" bandRow="1">
                    <a:tableStyleId>{5940675A-B579-460E-94D1-54222C63F5DA}</a:tableStyleId>
                  </a:tblPr>
                  <a:tblGrid>
                    <a:gridCol w="2711450">
                      <a:extLst>
                        <a:ext uri="{9D8B030D-6E8A-4147-A177-3AD203B41FA5}">
                          <a16:colId xmlns:a16="http://schemas.microsoft.com/office/drawing/2014/main" val="1688499320"/>
                        </a:ext>
                      </a:extLst>
                    </a:gridCol>
                    <a:gridCol w="2711450">
                      <a:extLst>
                        <a:ext uri="{9D8B030D-6E8A-4147-A177-3AD203B41FA5}">
                          <a16:colId xmlns:a16="http://schemas.microsoft.com/office/drawing/2014/main" val="3014624322"/>
                        </a:ext>
                      </a:extLst>
                    </a:gridCol>
                  </a:tblGrid>
                  <a:tr h="39135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th-TH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ขาของ </a:t>
                          </a: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IC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th-TH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ขาบอร์ด </a:t>
                          </a:r>
                          <a:r>
                            <a:rPr lang="en-US" sz="2400" dirty="0" err="1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NodeMCU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366524927"/>
                      </a:ext>
                    </a:extLst>
                  </a:tr>
                  <a:tr h="391351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3"/>
                          <a:stretch>
                            <a:fillRect l="-225" t="-115385" r="-100449" b="-5415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D0 (GPIO16)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3433372621"/>
                      </a:ext>
                    </a:extLst>
                  </a:tr>
                  <a:tr h="391351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3"/>
                          <a:stretch>
                            <a:fillRect l="-225" t="-218750" r="-100449" b="-45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D1 (GPIO5)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743269500"/>
                      </a:ext>
                    </a:extLst>
                  </a:tr>
                  <a:tr h="391351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3"/>
                          <a:stretch>
                            <a:fillRect l="-225" t="-313846" r="-100449" b="-3430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D2 (GPIO4)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2063759022"/>
                      </a:ext>
                    </a:extLst>
                  </a:tr>
                  <a:tr h="391351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3"/>
                          <a:stretch>
                            <a:fillRect l="-225" t="-420313" r="-100449" b="-2484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D</a:t>
                          </a:r>
                          <a:r>
                            <a:rPr lang="th-TH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3</a:t>
                          </a: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 (GPIO0)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823579615"/>
                      </a:ext>
                    </a:extLst>
                  </a:tr>
                  <a:tr h="39135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Digit1</a:t>
                          </a:r>
                          <a:endParaRPr lang="en-US" sz="240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D5 (GPIO14)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3896627626"/>
                      </a:ext>
                    </a:extLst>
                  </a:tr>
                  <a:tr h="39135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Digit6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400" dirty="0">
                              <a:effectLst/>
                              <a:latin typeface="TH SarabunPSK" panose="020B0500040200020003" pitchFamily="34" charset="-34"/>
                              <a:cs typeface="TH SarabunPSK" panose="020B0500040200020003" pitchFamily="34" charset="-34"/>
                            </a:rPr>
                            <a:t>D6 (GPIO12)</a:t>
                          </a:r>
                          <a:endParaRPr lang="en-US" sz="2400" dirty="0">
                            <a:effectLst/>
                            <a:latin typeface="TH SarabunPSK" panose="020B0500040200020003" pitchFamily="34" charset="-34"/>
                            <a:ea typeface="Calibri" panose="020F0502020204030204" pitchFamily="34" charset="0"/>
                            <a:cs typeface="TH SarabunPSK" panose="020B0500040200020003" pitchFamily="34" charset="-34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976256236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23F4FDD9-4474-4AE1-BDBA-DD22537C332D}"/>
              </a:ext>
            </a:extLst>
          </p:cNvPr>
          <p:cNvSpPr/>
          <p:nvPr/>
        </p:nvSpPr>
        <p:spPr>
          <a:xfrm>
            <a:off x="1104900" y="3148842"/>
            <a:ext cx="36519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การต่อขา </a:t>
            </a:r>
            <a:r>
              <a:rPr lang="en-US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IC </a:t>
            </a:r>
            <a:r>
              <a:rPr lang="th-TH" sz="2400" b="1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ใช้งานกับบอร์ด </a:t>
            </a:r>
            <a:r>
              <a:rPr lang="en-US" sz="2400" b="1" dirty="0" err="1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NodeMCU</a:t>
            </a:r>
            <a:endParaRPr lang="en-US" sz="24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09417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บทความเชิงวิชาการ 16x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ธีมของ Offic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ธีมของ Offic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DBAFF00-647E-4627-9B6C-A5CDC1F32200}">
  <ds:schemaRefs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40262f94-9f35-4ac3-9a90-690165a166b7"/>
    <ds:schemaRef ds:uri="http://purl.org/dc/terms/"/>
    <ds:schemaRef ds:uri="a4f35948-e619-41b3-aa29-22878b09cfd2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400D5F3-AA73-4EC6-BCD9-0DC3E330E5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DDC6030-8312-4894-9236-1E15DA4F39C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1701</TotalTime>
  <Words>1515</Words>
  <Application>Microsoft Office PowerPoint</Application>
  <PresentationFormat>Widescreen</PresentationFormat>
  <Paragraphs>527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Arial</vt:lpstr>
      <vt:lpstr>Calibri</vt:lpstr>
      <vt:lpstr>Cambria Math</vt:lpstr>
      <vt:lpstr>Courier New</vt:lpstr>
      <vt:lpstr>Euphemia</vt:lpstr>
      <vt:lpstr>Leelawadee</vt:lpstr>
      <vt:lpstr>TH SarabunPSK</vt:lpstr>
      <vt:lpstr>Wingdings</vt:lpstr>
      <vt:lpstr>บทความเชิงวิชาการ 16x9</vt:lpstr>
      <vt:lpstr>หัวข้อที่ 8</vt:lpstr>
      <vt:lpstr>ป้ายบอกคะแนน คืออะไร</vt:lpstr>
      <vt:lpstr>การแสดงผล 7-Segment</vt:lpstr>
      <vt:lpstr> 7-Segment บนชุดบอร์ดทดลอง</vt:lpstr>
      <vt:lpstr> การแปลงรหัสเลขฐาน 10 เป็นรหัส BCD</vt:lpstr>
      <vt:lpstr>BCD to 7-Segment</vt:lpstr>
      <vt:lpstr>วงจรที่ใช้งานกับชุดบอร์ดทดลอง</vt:lpstr>
      <vt:lpstr>การติดตั้งและใช้งานไลบรารี่ 7-Segment</vt:lpstr>
      <vt:lpstr>การติดตั้งและใช้งานไลบรารี่ 7-Segment</vt:lpstr>
      <vt:lpstr>เขียนโปรแกรมควบคุม 7-Segment </vt:lpstr>
      <vt:lpstr>เขียนโปรแกรมควบคุม 7-Segment (ต่อ)</vt:lpstr>
      <vt:lpstr>เขียนโปรแกรมควบคุม 7-Segment (ต่อ)</vt:lpstr>
      <vt:lpstr>เขียนโปรแกรมควบคุม 7-Segment (ต่อ)</vt:lpstr>
      <vt:lpstr>เขียนโปรแกรมควบคุม 7-Segment (ต่อ)</vt:lpstr>
      <vt:lpstr>เขียนโปรแกรมควบคุม 7-Segment (ต่อ)</vt:lpstr>
      <vt:lpstr>เขียนโปรแกรมควบคุม 7-Segment (ต่อ)</vt:lpstr>
      <vt:lpstr>เขียนโปรแกรมควบคุม 7-Segment (ต่อ)</vt:lpstr>
      <vt:lpstr>เขียนโปรแกรมควบคุม 7-Segment (ต่อ)</vt:lpstr>
      <vt:lpstr>การควบคุม 7-Segment ด้วย Widget Step H และ Step V</vt:lpstr>
      <vt:lpstr>การตั้งค่า Widget Step H และ Step V</vt:lpstr>
      <vt:lpstr>การตั้งค่า Widget Step H และ Step V (ต่อ)</vt:lpstr>
      <vt:lpstr>การตั้งค่า Widget Step H และ Step V (ต่อ)</vt:lpstr>
      <vt:lpstr>การตั้งค่า Widget Step H และ Step V (ต่อ)</vt:lpstr>
      <vt:lpstr>การตั้งค่า Widget Step H และ Step V (ต่อ)</vt:lpstr>
      <vt:lpstr>เขียนโปรแกรมควบคุม 7-Segment   Step V</vt:lpstr>
      <vt:lpstr>เขียนโปรแกรมควบคุม 7-Segment โดยใช้ Widget Step V</vt:lpstr>
      <vt:lpstr>เขียนโปรแกรมควบคุม 7-Segment โดยใช้ Widget Step V (ต่อ)</vt:lpstr>
      <vt:lpstr>สรุป</vt:lpstr>
      <vt:lpstr>กิจกรรม</vt:lpstr>
      <vt:lpstr>กิจกรรม</vt:lpstr>
      <vt:lpstr>กิจกรรม</vt:lpstr>
      <vt:lpstr>เฉลยกิจกรรม</vt:lpstr>
      <vt:lpstr>กิจกรรม</vt:lpstr>
      <vt:lpstr>กิจกรรม</vt:lpstr>
      <vt:lpstr>กิจกรรม</vt:lpstr>
      <vt:lpstr>จบหัวเรื่องที่ 8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แผนการฝึกอบรมหัวข้อที่ 1</dc:title>
  <dc:creator>กฤษณุชา อ่วมสน</dc:creator>
  <cp:lastModifiedBy>กฤษณุชา อ่วมสน</cp:lastModifiedBy>
  <cp:revision>179</cp:revision>
  <dcterms:created xsi:type="dcterms:W3CDTF">2019-03-10T04:23:21Z</dcterms:created>
  <dcterms:modified xsi:type="dcterms:W3CDTF">2019-03-15T05:31:54Z</dcterms:modified>
</cp:coreProperties>
</file>